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8" r:id="rId12"/>
    <p:sldId id="269" r:id="rId13"/>
    <p:sldId id="270" r:id="rId14"/>
    <p:sldId id="271" r:id="rId15"/>
    <p:sldId id="272" r:id="rId16"/>
    <p:sldId id="281" r:id="rId17"/>
    <p:sldId id="282" r:id="rId18"/>
    <p:sldId id="267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3" r:id="rId28"/>
    <p:sldId id="284" r:id="rId29"/>
    <p:sldId id="285" r:id="rId30"/>
    <p:sldId id="286" r:id="rId31"/>
    <p:sldId id="287" r:id="rId32"/>
    <p:sldId id="288" r:id="rId33"/>
    <p:sldId id="289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1B4865-6639-4507-9B9F-14AC82767414}" type="datetimeFigureOut">
              <a:rPr lang="pt-BR" smtClean="0"/>
              <a:t>09/09/2014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B2D127-39C4-44F7-AB95-9B1602F4D5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4852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CDB02C0-E00B-4B97-A6B6-C4A42F403998}" type="slidenum">
              <a:rPr lang="pt-BR"/>
              <a:pPr>
                <a:spcBef>
                  <a:spcPct val="0"/>
                </a:spcBef>
              </a:pPr>
              <a:t>11</a:t>
            </a:fld>
            <a:endParaRPr lang="pt-BR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6000" cy="3429000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32550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E01CC56-D633-46FB-931E-E37AB59706C3}" type="slidenum">
              <a:rPr lang="pt-BR"/>
              <a:pPr>
                <a:spcBef>
                  <a:spcPct val="0"/>
                </a:spcBef>
              </a:pPr>
              <a:t>12</a:t>
            </a:fld>
            <a:endParaRPr lang="pt-BR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6000" cy="3429000"/>
          </a:xfrm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80801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A5FBC67-6C2F-4ED1-857F-DB96D0CE85F9}" type="slidenum">
              <a:rPr lang="pt-BR"/>
              <a:pPr>
                <a:spcBef>
                  <a:spcPct val="0"/>
                </a:spcBef>
              </a:pPr>
              <a:t>13</a:t>
            </a:fld>
            <a:endParaRPr lang="pt-BR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30132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2060F7-B089-42B6-A232-D593C2BDB53B}" type="slidenum">
              <a:rPr lang="pt-BR"/>
              <a:pPr>
                <a:spcBef>
                  <a:spcPct val="0"/>
                </a:spcBef>
              </a:pPr>
              <a:t>14</a:t>
            </a:fld>
            <a:endParaRPr lang="pt-BR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41326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7F6309E-C95E-42CA-BA02-DABBBC142F79}" type="slidenum">
              <a:rPr lang="pt-BR"/>
              <a:pPr>
                <a:spcBef>
                  <a:spcPct val="0"/>
                </a:spcBef>
              </a:pPr>
              <a:t>15</a:t>
            </a:fld>
            <a:endParaRPr lang="pt-BR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4514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9/9/2014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9/9/2014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9/9/2014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9/9/2014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9/9/2014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9/9/2014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9/9/2014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9/9/2014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9/9/2014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9/9/2014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9/9/2014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9/9/2014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7577" y="758952"/>
            <a:ext cx="11934423" cy="3566160"/>
          </a:xfrm>
        </p:spPr>
        <p:txBody>
          <a:bodyPr/>
          <a:lstStyle/>
          <a:p>
            <a:r>
              <a:rPr lang="pt-BR" b="1" i="1" dirty="0" smtClean="0">
                <a:solidFill>
                  <a:srgbClr val="FF0000"/>
                </a:solidFill>
                <a:latin typeface="BatangChe" panose="02030609000101010101" pitchFamily="49" charset="-127"/>
                <a:ea typeface="BatangChe" panose="02030609000101010101" pitchFamily="49" charset="-127"/>
              </a:rPr>
              <a:t>ROMANTISMO BRASILEIRO</a:t>
            </a:r>
            <a:endParaRPr lang="pt-BR" b="1" i="1" dirty="0">
              <a:solidFill>
                <a:srgbClr val="FF0000"/>
              </a:solidFill>
              <a:latin typeface="BatangChe" panose="02030609000101010101" pitchFamily="49" charset="-127"/>
              <a:ea typeface="BatangChe" panose="02030609000101010101" pitchFamily="49" charset="-127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t-BR" b="1" i="1" dirty="0">
                <a:latin typeface="Gill Sans MT Condensed" panose="020B0506020104020203" pitchFamily="34" charset="0"/>
              </a:rPr>
              <a:t>H16 – Relacionar informações sobre concepções artísticas e</a:t>
            </a:r>
          </a:p>
          <a:p>
            <a:r>
              <a:rPr lang="pt-BR" b="1" i="1" dirty="0">
                <a:latin typeface="Gill Sans MT Condensed" panose="020B0506020104020203" pitchFamily="34" charset="0"/>
              </a:rPr>
              <a:t>procedimentos de construção do texto literário.</a:t>
            </a:r>
            <a:endParaRPr lang="pt-BR" b="1" i="1" dirty="0">
              <a:latin typeface="Gill Sans MT Condensed" panose="020B0506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3762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dirty="0" smtClean="0">
                <a:solidFill>
                  <a:srgbClr val="FF0000"/>
                </a:solidFill>
              </a:rPr>
              <a:t>                   CONDOREIRISMO</a:t>
            </a:r>
            <a:endParaRPr lang="pt-BR" b="1" i="1" dirty="0">
              <a:solidFill>
                <a:srgbClr val="FF0000"/>
              </a:solidFill>
            </a:endParaRPr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80739" y="1933102"/>
            <a:ext cx="6520084" cy="3849047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3492780" y="5782149"/>
            <a:ext cx="700350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latin typeface="MinionPro-Bold"/>
              </a:rPr>
              <a:t>“Jogar </a:t>
            </a:r>
            <a:r>
              <a:rPr lang="pt-BR" sz="2000" b="1" dirty="0" err="1">
                <a:latin typeface="MinionPro-Bold"/>
              </a:rPr>
              <a:t>capuera</a:t>
            </a:r>
            <a:r>
              <a:rPr lang="pt-BR" sz="2000" b="1" dirty="0">
                <a:latin typeface="MinionPro-Bold"/>
              </a:rPr>
              <a:t> ou dance de </a:t>
            </a:r>
            <a:r>
              <a:rPr lang="pt-BR" sz="2000" b="1" dirty="0" err="1">
                <a:latin typeface="MinionPro-Bold"/>
              </a:rPr>
              <a:t>la</a:t>
            </a:r>
            <a:r>
              <a:rPr lang="pt-BR" sz="2000" b="1" dirty="0">
                <a:latin typeface="MinionPro-Bold"/>
              </a:rPr>
              <a:t> </a:t>
            </a:r>
            <a:r>
              <a:rPr lang="pt-BR" sz="2000" b="1" dirty="0" err="1">
                <a:latin typeface="MinionPro-Bold"/>
              </a:rPr>
              <a:t>guerre</a:t>
            </a:r>
            <a:r>
              <a:rPr lang="pt-BR" sz="2000" b="1" dirty="0">
                <a:latin typeface="MinionPro-Bold"/>
              </a:rPr>
              <a:t>”. </a:t>
            </a:r>
            <a:r>
              <a:rPr lang="pt-BR" sz="2000" b="1" dirty="0" err="1">
                <a:latin typeface="MinionPro-Bold"/>
              </a:rPr>
              <a:t>Rugendas</a:t>
            </a:r>
            <a:r>
              <a:rPr lang="pt-BR" sz="2000" b="1" dirty="0">
                <a:latin typeface="MinionPro-Bold"/>
              </a:rPr>
              <a:t>, 1835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580963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7814"/>
            <a:ext cx="8229600" cy="847725"/>
          </a:xfrm>
        </p:spPr>
        <p:txBody>
          <a:bodyPr/>
          <a:lstStyle/>
          <a:p>
            <a:pPr eaLnBrk="1" hangingPunct="1">
              <a:defRPr/>
            </a:pPr>
            <a:r>
              <a:rPr lang="pt-BR" b="1" dirty="0" smtClean="0"/>
              <a:t>3ª Geração Romântica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25539"/>
            <a:ext cx="12192000" cy="5082480"/>
          </a:xfrm>
        </p:spPr>
        <p:txBody>
          <a:bodyPr>
            <a:normAutofit/>
          </a:bodyPr>
          <a:lstStyle/>
          <a:p>
            <a:pPr marL="0" indent="0" algn="just">
              <a:spcBef>
                <a:spcPct val="50000"/>
              </a:spcBef>
              <a:buNone/>
              <a:defRPr/>
            </a:pPr>
            <a:r>
              <a:rPr lang="pt-BR" sz="3200" b="1" dirty="0">
                <a:sym typeface="Wingdings" pitchFamily="2" charset="2"/>
              </a:rPr>
              <a:t>I – Objetivos, influências e características:</a:t>
            </a:r>
          </a:p>
          <a:p>
            <a:pPr marL="0" indent="0" algn="just">
              <a:spcBef>
                <a:spcPct val="50000"/>
              </a:spcBef>
              <a:buFont typeface="Wingdings" panose="05000000000000000000" pitchFamily="2" charset="2"/>
              <a:buAutoNum type="alphaLcParenR"/>
              <a:defRPr/>
            </a:pPr>
            <a:r>
              <a:rPr lang="pt-BR" sz="3200" b="1" dirty="0">
                <a:sym typeface="Wingdings" pitchFamily="2" charset="2"/>
              </a:rPr>
              <a:t> Geração condoreira ou </a:t>
            </a:r>
            <a:r>
              <a:rPr lang="pt-BR" sz="3200" b="1" dirty="0" err="1">
                <a:sym typeface="Wingdings" pitchFamily="2" charset="2"/>
              </a:rPr>
              <a:t>hugoana</a:t>
            </a:r>
            <a:r>
              <a:rPr lang="pt-BR" sz="3200" b="1" dirty="0">
                <a:sym typeface="Wingdings" pitchFamily="2" charset="2"/>
              </a:rPr>
              <a:t>.</a:t>
            </a:r>
          </a:p>
          <a:p>
            <a:pPr marL="0" indent="0" algn="just">
              <a:spcBef>
                <a:spcPct val="50000"/>
              </a:spcBef>
              <a:buFont typeface="Wingdings" panose="05000000000000000000" pitchFamily="2" charset="2"/>
              <a:buChar char="à"/>
              <a:defRPr/>
            </a:pPr>
            <a:r>
              <a:rPr lang="pt-BR" sz="3200" b="1" dirty="0">
                <a:sym typeface="Wingdings" pitchFamily="2" charset="2"/>
              </a:rPr>
              <a:t> condor: ave que alça </a:t>
            </a:r>
            <a:r>
              <a:rPr lang="pt-BR" sz="3200" b="1" dirty="0" err="1">
                <a:sym typeface="Wingdings" pitchFamily="2" charset="2"/>
              </a:rPr>
              <a:t>voos</a:t>
            </a:r>
            <a:r>
              <a:rPr lang="pt-BR" sz="3200" b="1" dirty="0">
                <a:sym typeface="Wingdings" pitchFamily="2" charset="2"/>
              </a:rPr>
              <a:t> altos; assim, ela pode ver tudo de um ponto elevado, diferenciado, como os poetas dessa geração. Como gênios, eles tinham o dever de orientar os “homens comuns” para os caminhos da liberdade.</a:t>
            </a:r>
          </a:p>
          <a:p>
            <a:pPr marL="0" indent="0" algn="just">
              <a:spcBef>
                <a:spcPct val="50000"/>
              </a:spcBef>
              <a:buFont typeface="Wingdings" panose="05000000000000000000" pitchFamily="2" charset="2"/>
              <a:buChar char="à"/>
              <a:defRPr/>
            </a:pPr>
            <a:r>
              <a:rPr lang="pt-BR" sz="3200" b="1" dirty="0">
                <a:sym typeface="Wingdings" pitchFamily="2" charset="2"/>
              </a:rPr>
              <a:t> Victor Hugo: poeta francês que escrevia poesia político-social. Obra principal: </a:t>
            </a:r>
            <a:r>
              <a:rPr lang="pt-BR" sz="3200" b="1" i="1" dirty="0">
                <a:sym typeface="Wingdings" pitchFamily="2" charset="2"/>
              </a:rPr>
              <a:t>Os miseráveis</a:t>
            </a:r>
            <a:r>
              <a:rPr lang="pt-BR" sz="3200" b="1" dirty="0">
                <a:sym typeface="Wingdings" pitchFamily="2" charset="2"/>
              </a:rPr>
              <a:t>.</a:t>
            </a:r>
          </a:p>
          <a:p>
            <a:pPr marL="0" indent="0" algn="just">
              <a:buNone/>
              <a:defRPr/>
            </a:pPr>
            <a:endParaRPr lang="pt-BR" sz="3200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154774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7813"/>
            <a:ext cx="8229600" cy="919162"/>
          </a:xfrm>
        </p:spPr>
        <p:txBody>
          <a:bodyPr/>
          <a:lstStyle/>
          <a:p>
            <a:pPr eaLnBrk="1" hangingPunct="1">
              <a:defRPr/>
            </a:pPr>
            <a:r>
              <a:rPr lang="pt-BR" b="1" smtClean="0"/>
              <a:t>3ª Geração Romântica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96976"/>
            <a:ext cx="12192000" cy="5040314"/>
          </a:xfrm>
        </p:spPr>
        <p:txBody>
          <a:bodyPr/>
          <a:lstStyle/>
          <a:p>
            <a:pPr marL="14288" indent="-14288" algn="just">
              <a:buFont typeface="Wingdings" panose="05000000000000000000" pitchFamily="2" charset="2"/>
              <a:buChar char="à"/>
              <a:defRPr/>
            </a:pPr>
            <a:r>
              <a:rPr lang="pt-BR" sz="3600" b="1" dirty="0" smtClean="0">
                <a:sym typeface="Wingdings" pitchFamily="2" charset="2"/>
              </a:rPr>
              <a:t>A poesia da 3ª geração não é mais voltada para o ego, mas para a sociedade.</a:t>
            </a:r>
          </a:p>
          <a:p>
            <a:pPr marL="14288" indent="-14288" algn="just">
              <a:buFont typeface="Wingdings" panose="05000000000000000000" pitchFamily="2" charset="2"/>
              <a:buChar char="à"/>
              <a:defRPr/>
            </a:pPr>
            <a:r>
              <a:rPr lang="en-US" sz="3600" b="1" dirty="0" smtClean="0">
                <a:solidFill>
                  <a:srgbClr val="3399FF"/>
                </a:solidFill>
                <a:cs typeface="Tahoma" pitchFamily="34" charset="0"/>
                <a:sym typeface="Wingdings" pitchFamily="2" charset="2"/>
              </a:rPr>
              <a:t> </a:t>
            </a:r>
            <a:r>
              <a:rPr lang="en-US" sz="3600" b="1" dirty="0" smtClean="0">
                <a:cs typeface="Tahoma" pitchFamily="34" charset="0"/>
                <a:sym typeface="Wingdings" pitchFamily="2" charset="2"/>
              </a:rPr>
              <a:t>Os </a:t>
            </a:r>
            <a:r>
              <a:rPr lang="en-US" sz="3600" b="1" dirty="0" err="1" smtClean="0">
                <a:cs typeface="Tahoma" pitchFamily="34" charset="0"/>
                <a:sym typeface="Wingdings" pitchFamily="2" charset="2"/>
              </a:rPr>
              <a:t>poetas</a:t>
            </a:r>
            <a:r>
              <a:rPr lang="en-US" sz="3600" b="1" dirty="0" smtClean="0">
                <a:cs typeface="Tahoma" pitchFamily="34" charset="0"/>
                <a:sym typeface="Wingdings" pitchFamily="2" charset="2"/>
              </a:rPr>
              <a:t> </a:t>
            </a:r>
            <a:r>
              <a:rPr lang="en-US" sz="3600" b="1" dirty="0" err="1" smtClean="0">
                <a:cs typeface="Tahoma" pitchFamily="34" charset="0"/>
                <a:sym typeface="Wingdings" pitchFamily="2" charset="2"/>
              </a:rPr>
              <a:t>condoreiros</a:t>
            </a:r>
            <a:r>
              <a:rPr lang="en-US" sz="3600" b="1" dirty="0" smtClean="0">
                <a:cs typeface="Tahoma" pitchFamily="34" charset="0"/>
                <a:sym typeface="Wingdings" pitchFamily="2" charset="2"/>
              </a:rPr>
              <a:t> </a:t>
            </a:r>
            <a:r>
              <a:rPr lang="en-US" sz="3600" b="1" dirty="0" err="1" smtClean="0">
                <a:cs typeface="Tahoma" pitchFamily="34" charset="0"/>
                <a:sym typeface="Wingdings" pitchFamily="2" charset="2"/>
              </a:rPr>
              <a:t>estavam</a:t>
            </a:r>
            <a:r>
              <a:rPr lang="en-US" sz="3600" b="1" dirty="0" smtClean="0">
                <a:cs typeface="Tahoma" pitchFamily="34" charset="0"/>
                <a:sym typeface="Wingdings" pitchFamily="2" charset="2"/>
              </a:rPr>
              <a:t> </a:t>
            </a:r>
            <a:r>
              <a:rPr lang="en-US" sz="3600" b="1" dirty="0" err="1" smtClean="0">
                <a:cs typeface="Tahoma" pitchFamily="34" charset="0"/>
                <a:sym typeface="Wingdings" pitchFamily="2" charset="2"/>
              </a:rPr>
              <a:t>comprometidos</a:t>
            </a:r>
            <a:r>
              <a:rPr lang="en-US" sz="3600" b="1" dirty="0" smtClean="0">
                <a:cs typeface="Tahoma" pitchFamily="34" charset="0"/>
                <a:sym typeface="Wingdings" pitchFamily="2" charset="2"/>
              </a:rPr>
              <a:t> com o </a:t>
            </a:r>
            <a:r>
              <a:rPr lang="en-US" sz="3600" b="1" dirty="0" err="1" smtClean="0">
                <a:cs typeface="Tahoma" pitchFamily="34" charset="0"/>
                <a:sym typeface="Wingdings" pitchFamily="2" charset="2"/>
              </a:rPr>
              <a:t>abolicionismo</a:t>
            </a:r>
            <a:r>
              <a:rPr lang="en-US" sz="3600" b="1" dirty="0" smtClean="0">
                <a:cs typeface="Tahoma" pitchFamily="34" charset="0"/>
                <a:sym typeface="Wingdings" pitchFamily="2" charset="2"/>
              </a:rPr>
              <a:t> e com a </a:t>
            </a:r>
            <a:r>
              <a:rPr lang="en-US" sz="3600" b="1" dirty="0" err="1" smtClean="0">
                <a:cs typeface="Tahoma" pitchFamily="34" charset="0"/>
                <a:sym typeface="Wingdings" pitchFamily="2" charset="2"/>
              </a:rPr>
              <a:t>república</a:t>
            </a:r>
            <a:r>
              <a:rPr lang="en-US" sz="3600" b="1" dirty="0" smtClean="0">
                <a:cs typeface="Tahoma" pitchFamily="34" charset="0"/>
                <a:sym typeface="Wingdings" pitchFamily="2" charset="2"/>
              </a:rPr>
              <a:t>.</a:t>
            </a:r>
          </a:p>
          <a:p>
            <a:pPr marL="14288" indent="-14288" algn="just">
              <a:buFont typeface="Wingdings" panose="05000000000000000000" pitchFamily="2" charset="2"/>
              <a:buChar char="à"/>
              <a:defRPr/>
            </a:pPr>
            <a:r>
              <a:rPr lang="en-US" sz="3600" b="1" dirty="0" smtClean="0">
                <a:cs typeface="Tahoma" pitchFamily="34" charset="0"/>
                <a:sym typeface="Wingdings" pitchFamily="2" charset="2"/>
              </a:rPr>
              <a:t> A </a:t>
            </a:r>
            <a:r>
              <a:rPr lang="en-US" sz="3600" b="1" dirty="0" err="1" smtClean="0">
                <a:cs typeface="Tahoma" pitchFamily="34" charset="0"/>
                <a:sym typeface="Wingdings" pitchFamily="2" charset="2"/>
              </a:rPr>
              <a:t>linguagem</a:t>
            </a:r>
            <a:r>
              <a:rPr lang="en-US" sz="3600" b="1" dirty="0" smtClean="0">
                <a:cs typeface="Tahoma" pitchFamily="34" charset="0"/>
                <a:sym typeface="Wingdings" pitchFamily="2" charset="2"/>
              </a:rPr>
              <a:t> é </a:t>
            </a:r>
            <a:r>
              <a:rPr lang="en-US" sz="3600" b="1" dirty="0" err="1" smtClean="0">
                <a:cs typeface="Tahoma" pitchFamily="34" charset="0"/>
                <a:sym typeface="Wingdings" pitchFamily="2" charset="2"/>
              </a:rPr>
              <a:t>grandiloquente</a:t>
            </a:r>
            <a:r>
              <a:rPr lang="en-US" sz="3600" b="1" dirty="0" smtClean="0">
                <a:cs typeface="Tahoma" pitchFamily="34" charset="0"/>
                <a:sym typeface="Wingdings" pitchFamily="2" charset="2"/>
              </a:rPr>
              <a:t>, com o </a:t>
            </a:r>
            <a:r>
              <a:rPr lang="en-US" sz="3600" b="1" dirty="0" err="1" smtClean="0">
                <a:cs typeface="Tahoma" pitchFamily="34" charset="0"/>
                <a:sym typeface="Wingdings" pitchFamily="2" charset="2"/>
              </a:rPr>
              <a:t>fim</a:t>
            </a:r>
            <a:r>
              <a:rPr lang="en-US" sz="3600" b="1" dirty="0" smtClean="0">
                <a:cs typeface="Tahoma" pitchFamily="34" charset="0"/>
                <a:sym typeface="Wingdings" pitchFamily="2" charset="2"/>
              </a:rPr>
              <a:t> de </a:t>
            </a:r>
            <a:r>
              <a:rPr lang="en-US" sz="3600" b="1" dirty="0" err="1" smtClean="0">
                <a:cs typeface="Tahoma" pitchFamily="34" charset="0"/>
                <a:sym typeface="Wingdings" pitchFamily="2" charset="2"/>
              </a:rPr>
              <a:t>convencer</a:t>
            </a:r>
            <a:r>
              <a:rPr lang="en-US" sz="3600" b="1" dirty="0" smtClean="0">
                <a:cs typeface="Tahoma" pitchFamily="34" charset="0"/>
                <a:sym typeface="Wingdings" pitchFamily="2" charset="2"/>
              </a:rPr>
              <a:t>, </a:t>
            </a:r>
            <a:r>
              <a:rPr lang="en-US" sz="3600" b="1" dirty="0" err="1" smtClean="0">
                <a:cs typeface="Tahoma" pitchFamily="34" charset="0"/>
                <a:sym typeface="Wingdings" pitchFamily="2" charset="2"/>
              </a:rPr>
              <a:t>pela</a:t>
            </a:r>
            <a:r>
              <a:rPr lang="en-US" sz="3600" b="1" dirty="0" smtClean="0">
                <a:cs typeface="Tahoma" pitchFamily="34" charset="0"/>
                <a:sym typeface="Wingdings" pitchFamily="2" charset="2"/>
              </a:rPr>
              <a:t> </a:t>
            </a:r>
            <a:r>
              <a:rPr lang="en-US" sz="3600" b="1" dirty="0" err="1" smtClean="0">
                <a:cs typeface="Tahoma" pitchFamily="34" charset="0"/>
                <a:sym typeface="Wingdings" pitchFamily="2" charset="2"/>
              </a:rPr>
              <a:t>oratória</a:t>
            </a:r>
            <a:r>
              <a:rPr lang="en-US" sz="3600" b="1" dirty="0" smtClean="0">
                <a:cs typeface="Tahoma" pitchFamily="34" charset="0"/>
                <a:sym typeface="Wingdings" pitchFamily="2" charset="2"/>
              </a:rPr>
              <a:t>, o </a:t>
            </a:r>
            <a:r>
              <a:rPr lang="en-US" sz="3600" b="1" dirty="0" err="1" smtClean="0">
                <a:cs typeface="Tahoma" pitchFamily="34" charset="0"/>
                <a:sym typeface="Wingdings" pitchFamily="2" charset="2"/>
              </a:rPr>
              <a:t>público-leitor</a:t>
            </a:r>
            <a:r>
              <a:rPr lang="en-US" sz="3600" b="1" dirty="0" smtClean="0">
                <a:cs typeface="Tahoma" pitchFamily="34" charset="0"/>
                <a:sym typeface="Wingdings" pitchFamily="2" charset="2"/>
              </a:rPr>
              <a:t> a </a:t>
            </a:r>
            <a:r>
              <a:rPr lang="en-US" sz="3600" b="1" dirty="0" err="1" smtClean="0">
                <a:cs typeface="Tahoma" pitchFamily="34" charset="0"/>
                <a:sym typeface="Wingdings" pitchFamily="2" charset="2"/>
              </a:rPr>
              <a:t>respeito</a:t>
            </a:r>
            <a:r>
              <a:rPr lang="en-US" sz="3600" b="1" dirty="0" smtClean="0">
                <a:cs typeface="Tahoma" pitchFamily="34" charset="0"/>
                <a:sym typeface="Wingdings" pitchFamily="2" charset="2"/>
              </a:rPr>
              <a:t> das </a:t>
            </a:r>
            <a:r>
              <a:rPr lang="en-US" sz="3600" b="1" dirty="0" err="1" smtClean="0">
                <a:cs typeface="Tahoma" pitchFamily="34" charset="0"/>
                <a:sym typeface="Wingdings" pitchFamily="2" charset="2"/>
              </a:rPr>
              <a:t>ideias</a:t>
            </a:r>
            <a:r>
              <a:rPr lang="en-US" sz="3600" b="1" dirty="0" smtClean="0">
                <a:cs typeface="Tahoma" pitchFamily="34" charset="0"/>
                <a:sym typeface="Wingdings" pitchFamily="2" charset="2"/>
              </a:rPr>
              <a:t> </a:t>
            </a:r>
            <a:r>
              <a:rPr lang="en-US" sz="3600" b="1" dirty="0" err="1" smtClean="0">
                <a:cs typeface="Tahoma" pitchFamily="34" charset="0"/>
                <a:sym typeface="Wingdings" pitchFamily="2" charset="2"/>
              </a:rPr>
              <a:t>que</a:t>
            </a:r>
            <a:r>
              <a:rPr lang="en-US" sz="3600" b="1" dirty="0" smtClean="0">
                <a:cs typeface="Tahoma" pitchFamily="34" charset="0"/>
                <a:sym typeface="Wingdings" pitchFamily="2" charset="2"/>
              </a:rPr>
              <a:t> </a:t>
            </a:r>
            <a:r>
              <a:rPr lang="en-US" sz="3600" b="1" dirty="0" err="1" smtClean="0">
                <a:cs typeface="Tahoma" pitchFamily="34" charset="0"/>
                <a:sym typeface="Wingdings" pitchFamily="2" charset="2"/>
              </a:rPr>
              <a:t>eles</a:t>
            </a:r>
            <a:r>
              <a:rPr lang="en-US" sz="3600" b="1" dirty="0" smtClean="0">
                <a:cs typeface="Tahoma" pitchFamily="34" charset="0"/>
                <a:sym typeface="Wingdings" pitchFamily="2" charset="2"/>
              </a:rPr>
              <a:t> </a:t>
            </a:r>
            <a:r>
              <a:rPr lang="en-US" sz="3600" b="1" dirty="0" err="1" smtClean="0">
                <a:cs typeface="Tahoma" pitchFamily="34" charset="0"/>
                <a:sym typeface="Wingdings" pitchFamily="2" charset="2"/>
              </a:rPr>
              <a:t>pregavam</a:t>
            </a:r>
            <a:r>
              <a:rPr lang="en-US" b="1" dirty="0" smtClean="0">
                <a:cs typeface="Tahoma" pitchFamily="34" charset="0"/>
                <a:sym typeface="Wingdings" pitchFamily="2" charset="2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3473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7813"/>
            <a:ext cx="8229600" cy="919162"/>
          </a:xfrm>
        </p:spPr>
        <p:txBody>
          <a:bodyPr/>
          <a:lstStyle/>
          <a:p>
            <a:pPr eaLnBrk="1" hangingPunct="1">
              <a:defRPr/>
            </a:pPr>
            <a:r>
              <a:rPr lang="pt-BR" b="1" smtClean="0"/>
              <a:t>Castro Alves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1668" y="1268414"/>
            <a:ext cx="11925836" cy="5184775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pt-BR" sz="3600" b="1" dirty="0" smtClean="0"/>
              <a:t>III – Poesia social:</a:t>
            </a:r>
            <a:endParaRPr lang="pt-BR" sz="3600" dirty="0" smtClean="0"/>
          </a:p>
          <a:p>
            <a:pPr algn="just" eaLnBrk="1" hangingPunct="1">
              <a:lnSpc>
                <a:spcPct val="90000"/>
              </a:lnSpc>
              <a:spcBef>
                <a:spcPct val="30000"/>
              </a:spcBef>
              <a:buFont typeface="Wingdings" panose="05000000000000000000" pitchFamily="2" charset="2"/>
              <a:buChar char="à"/>
              <a:defRPr/>
            </a:pPr>
            <a:r>
              <a:rPr lang="pt-BR" sz="3600" dirty="0" smtClean="0">
                <a:sym typeface="Wingdings" pitchFamily="2" charset="2"/>
              </a:rPr>
              <a:t> Castro Alves foi capaz de unir arte literária com poesia social.</a:t>
            </a:r>
          </a:p>
          <a:p>
            <a:pPr algn="just" eaLnBrk="1" hangingPunct="1">
              <a:lnSpc>
                <a:spcPct val="90000"/>
              </a:lnSpc>
              <a:spcBef>
                <a:spcPct val="30000"/>
              </a:spcBef>
              <a:buFont typeface="Wingdings" panose="05000000000000000000" pitchFamily="2" charset="2"/>
              <a:buChar char="à"/>
              <a:defRPr/>
            </a:pPr>
            <a:r>
              <a:rPr lang="pt-BR" sz="3600" dirty="0" smtClean="0">
                <a:sym typeface="Wingdings" pitchFamily="2" charset="2"/>
              </a:rPr>
              <a:t> Ponto comum a Álvares de Azevedo: desejo de mudar a sociedade (Castro Alves posiciona-se a respeito; Álvares de Azevedo não passa do desejo).</a:t>
            </a:r>
          </a:p>
          <a:p>
            <a:pPr algn="just" eaLnBrk="1" hangingPunct="1">
              <a:lnSpc>
                <a:spcPct val="90000"/>
              </a:lnSpc>
              <a:spcBef>
                <a:spcPct val="30000"/>
              </a:spcBef>
              <a:buFont typeface="Wingdings" panose="05000000000000000000" pitchFamily="2" charset="2"/>
              <a:buChar char="à"/>
              <a:defRPr/>
            </a:pPr>
            <a:r>
              <a:rPr lang="pt-BR" sz="3600" dirty="0" smtClean="0">
                <a:sym typeface="Wingdings" pitchFamily="2" charset="2"/>
              </a:rPr>
              <a:t> Indicação dos aspectos feios da pátria: a escravidão, a opressão e a ignorância. Defesa de ideais republicanos.</a:t>
            </a:r>
            <a:endParaRPr lang="pt-BR" sz="3600" dirty="0" smtClean="0"/>
          </a:p>
        </p:txBody>
      </p:sp>
    </p:spTree>
    <p:extLst>
      <p:ext uri="{BB962C8B-B14F-4D97-AF65-F5344CB8AC3E}">
        <p14:creationId xmlns:p14="http://schemas.microsoft.com/office/powerpoint/2010/main" val="261473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7813"/>
            <a:ext cx="8229600" cy="919162"/>
          </a:xfrm>
        </p:spPr>
        <p:txBody>
          <a:bodyPr/>
          <a:lstStyle/>
          <a:p>
            <a:pPr eaLnBrk="1" hangingPunct="1">
              <a:defRPr/>
            </a:pPr>
            <a:r>
              <a:rPr lang="pt-BR" b="1" smtClean="0"/>
              <a:t>Castro Alves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152" y="1125538"/>
            <a:ext cx="12101847" cy="5472112"/>
          </a:xfrm>
        </p:spPr>
        <p:txBody>
          <a:bodyPr/>
          <a:lstStyle/>
          <a:p>
            <a:pPr marL="0" indent="0" algn="just">
              <a:buFont typeface="Wingdings" panose="05000000000000000000" pitchFamily="2" charset="2"/>
              <a:buChar char="à"/>
              <a:defRPr/>
            </a:pPr>
            <a:r>
              <a:rPr lang="pt-BR" dirty="0" smtClean="0">
                <a:sym typeface="Wingdings" pitchFamily="2" charset="2"/>
              </a:rPr>
              <a:t> </a:t>
            </a:r>
            <a:r>
              <a:rPr lang="pt-BR" sz="3600" dirty="0" smtClean="0">
                <a:effectLst/>
                <a:sym typeface="Wingdings" pitchFamily="2" charset="2"/>
              </a:rPr>
              <a:t>Linguagem grandiosa, com hipérboles, metáforas, antíteses e espaços amplos.</a:t>
            </a:r>
          </a:p>
          <a:p>
            <a:pPr marL="0" indent="0" algn="just">
              <a:spcBef>
                <a:spcPct val="30000"/>
              </a:spcBef>
              <a:buFont typeface="Wingdings" panose="05000000000000000000" pitchFamily="2" charset="2"/>
              <a:buChar char="à"/>
              <a:defRPr/>
            </a:pPr>
            <a:r>
              <a:rPr lang="pt-BR" sz="3600" dirty="0" smtClean="0">
                <a:effectLst/>
                <a:sym typeface="Wingdings" pitchFamily="2" charset="2"/>
              </a:rPr>
              <a:t> Poesia que prenuncia o Realismo, ao demonstrar </a:t>
            </a:r>
            <a:r>
              <a:rPr lang="pt-BR" sz="3600" dirty="0" err="1" smtClean="0">
                <a:effectLst/>
                <a:sym typeface="Wingdings" pitchFamily="2" charset="2"/>
              </a:rPr>
              <a:t>criticismo</a:t>
            </a:r>
            <a:r>
              <a:rPr lang="pt-BR" sz="3600" dirty="0" smtClean="0">
                <a:effectLst/>
                <a:sym typeface="Wingdings" pitchFamily="2" charset="2"/>
              </a:rPr>
              <a:t>, objetividade e novas tendências formais.</a:t>
            </a:r>
          </a:p>
          <a:p>
            <a:pPr marL="0" indent="0" algn="just">
              <a:spcBef>
                <a:spcPct val="30000"/>
              </a:spcBef>
              <a:buFont typeface="Wingdings" panose="05000000000000000000" pitchFamily="2" charset="2"/>
              <a:buChar char="à"/>
              <a:defRPr/>
            </a:pPr>
            <a:r>
              <a:rPr lang="pt-BR" sz="3600" dirty="0" smtClean="0">
                <a:effectLst/>
                <a:sym typeface="Wingdings" pitchFamily="2" charset="2"/>
              </a:rPr>
              <a:t> Linguagem carregada de emoção e </a:t>
            </a:r>
            <a:r>
              <a:rPr lang="pt-BR" sz="3600" dirty="0" err="1" smtClean="0">
                <a:effectLst/>
                <a:sym typeface="Wingdings" pitchFamily="2" charset="2"/>
              </a:rPr>
              <a:t>ideias</a:t>
            </a:r>
            <a:r>
              <a:rPr lang="pt-BR" sz="3600" dirty="0" smtClean="0">
                <a:effectLst/>
                <a:sym typeface="Wingdings" pitchFamily="2" charset="2"/>
              </a:rPr>
              <a:t> liberais fazem de sua poesia representante do Romantismo brasileiro.</a:t>
            </a:r>
          </a:p>
          <a:p>
            <a:pPr marL="0" indent="0" algn="just">
              <a:spcBef>
                <a:spcPct val="30000"/>
              </a:spcBef>
              <a:buFont typeface="Wingdings" panose="05000000000000000000" pitchFamily="2" charset="2"/>
              <a:buChar char="à"/>
              <a:defRPr/>
            </a:pPr>
            <a:r>
              <a:rPr lang="pt-BR" sz="3600" dirty="0" smtClean="0">
                <a:effectLst/>
                <a:sym typeface="Wingdings" pitchFamily="2" charset="2"/>
              </a:rPr>
              <a:t> Poemas: “Vozes D’África”, “Canção do africano”, “Saudação a Palmares”, “Tragédia no mar” e “Navio Negreiro”.</a:t>
            </a:r>
          </a:p>
        </p:txBody>
      </p:sp>
    </p:spTree>
    <p:extLst>
      <p:ext uri="{BB962C8B-B14F-4D97-AF65-F5344CB8AC3E}">
        <p14:creationId xmlns:p14="http://schemas.microsoft.com/office/powerpoint/2010/main" val="3592045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333376"/>
            <a:ext cx="8229600" cy="847725"/>
          </a:xfrm>
        </p:spPr>
        <p:txBody>
          <a:bodyPr/>
          <a:lstStyle/>
          <a:p>
            <a:pPr eaLnBrk="1" hangingPunct="1">
              <a:defRPr/>
            </a:pPr>
            <a:r>
              <a:rPr lang="pt-BR" b="1" smtClean="0"/>
              <a:t>Castro Alves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152" y="1075231"/>
            <a:ext cx="12101848" cy="5329237"/>
          </a:xfrm>
        </p:spPr>
        <p:txBody>
          <a:bodyPr>
            <a:normAutofit fontScale="92500" lnSpcReduction="20000"/>
          </a:bodyPr>
          <a:lstStyle/>
          <a:p>
            <a:pPr marL="0" indent="19050" algn="just">
              <a:buNone/>
            </a:pPr>
            <a:r>
              <a:rPr lang="pt-BR" sz="2400" b="1" dirty="0"/>
              <a:t>“</a:t>
            </a:r>
            <a:r>
              <a:rPr lang="pt-BR" sz="3200" b="1" dirty="0"/>
              <a:t>Navio Negreiro” – poema épico-dramático (exaltação dos africanos).</a:t>
            </a:r>
          </a:p>
          <a:p>
            <a:pPr marL="0" indent="19050" algn="just">
              <a:buNone/>
            </a:pPr>
            <a:r>
              <a:rPr lang="pt-BR" sz="3200" b="1" dirty="0"/>
              <a:t>Tema: tráfico negreiro, abolicionismo, nacionalismo.</a:t>
            </a:r>
          </a:p>
          <a:p>
            <a:pPr marL="0" indent="19050" algn="just">
              <a:buNone/>
            </a:pPr>
            <a:r>
              <a:rPr lang="pt-BR" sz="3200" b="1" dirty="0" smtClean="0"/>
              <a:t>Descrição </a:t>
            </a:r>
            <a:r>
              <a:rPr lang="pt-BR" sz="3200" b="1" dirty="0"/>
              <a:t>do cenário, exaltação da beleza natural.</a:t>
            </a:r>
          </a:p>
          <a:p>
            <a:pPr marL="0" indent="19050" algn="just">
              <a:buFont typeface="Wingdings" panose="05000000000000000000" pitchFamily="2" charset="2"/>
              <a:buAutoNum type="arabicParenR"/>
            </a:pPr>
            <a:r>
              <a:rPr lang="pt-BR" sz="3200" b="1" dirty="0"/>
              <a:t> Elogio aos marinheiros, exaltação da beleza humana.</a:t>
            </a:r>
          </a:p>
          <a:p>
            <a:pPr marL="0" indent="19050" algn="just">
              <a:buFont typeface="Wingdings" panose="05000000000000000000" pitchFamily="2" charset="2"/>
              <a:buAutoNum type="arabicParenR"/>
            </a:pPr>
            <a:r>
              <a:rPr lang="pt-BR" sz="3200" b="1" dirty="0"/>
              <a:t> Descrição do navio negreiro: um quadro de horror em oposição às belezas anteriormente descritas.</a:t>
            </a:r>
          </a:p>
          <a:p>
            <a:pPr marL="0" indent="19050" algn="just">
              <a:buFont typeface="Wingdings" panose="05000000000000000000" pitchFamily="2" charset="2"/>
              <a:buAutoNum type="arabicParenR"/>
            </a:pPr>
            <a:r>
              <a:rPr lang="pt-BR" sz="3200" b="1" dirty="0"/>
              <a:t> Descrição do navio negreiro e do sofrimento dos escravos.</a:t>
            </a:r>
          </a:p>
          <a:p>
            <a:pPr marL="0" indent="19050" algn="just">
              <a:buFont typeface="Wingdings" panose="05000000000000000000" pitchFamily="2" charset="2"/>
              <a:buAutoNum type="arabicParenR"/>
            </a:pPr>
            <a:r>
              <a:rPr lang="pt-BR" sz="3200" b="1" dirty="0"/>
              <a:t> Imagem do passado livre dos negros na África, em oposição ao momento que eles viviam ali.</a:t>
            </a:r>
          </a:p>
          <a:p>
            <a:pPr marL="0" indent="19050" algn="just">
              <a:buFont typeface="Wingdings" panose="05000000000000000000" pitchFamily="2" charset="2"/>
              <a:buAutoNum type="arabicParenR"/>
            </a:pPr>
            <a:r>
              <a:rPr lang="pt-BR" sz="3200" b="1" dirty="0"/>
              <a:t> Outra oposição: a África livre e um país que se beneficia com a escravidão.</a:t>
            </a:r>
          </a:p>
        </p:txBody>
      </p:sp>
    </p:spTree>
    <p:extLst>
      <p:ext uri="{BB962C8B-B14F-4D97-AF65-F5344CB8AC3E}">
        <p14:creationId xmlns:p14="http://schemas.microsoft.com/office/powerpoint/2010/main" val="811555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41667"/>
            <a:ext cx="12192000" cy="6181859"/>
          </a:xfrm>
        </p:spPr>
        <p:txBody>
          <a:bodyPr>
            <a:noAutofit/>
          </a:bodyPr>
          <a:lstStyle/>
          <a:p>
            <a:r>
              <a:rPr lang="pt-BR" sz="3200" dirty="0"/>
              <a:t>Era um sonho dantesco</a:t>
            </a:r>
            <a:r>
              <a:rPr lang="pt-BR" sz="3200" dirty="0" smtClean="0"/>
              <a:t>... </a:t>
            </a:r>
            <a:r>
              <a:rPr lang="pt-BR" sz="3200" dirty="0"/>
              <a:t>o </a:t>
            </a:r>
            <a:r>
              <a:rPr lang="pt-BR" sz="3200" dirty="0" smtClean="0"/>
              <a:t>tombadilho</a:t>
            </a:r>
          </a:p>
          <a:p>
            <a:r>
              <a:rPr lang="pt-BR" sz="3200" dirty="0" smtClean="0"/>
              <a:t> </a:t>
            </a:r>
            <a:r>
              <a:rPr lang="pt-BR" sz="3200" dirty="0"/>
              <a:t>Que das luzernas avermelha o brilho</a:t>
            </a:r>
            <a:r>
              <a:rPr lang="pt-BR" sz="3200" dirty="0" smtClean="0"/>
              <a:t>.</a:t>
            </a:r>
          </a:p>
          <a:p>
            <a:r>
              <a:rPr lang="pt-BR" sz="3200" dirty="0" smtClean="0"/>
              <a:t> </a:t>
            </a:r>
            <a:r>
              <a:rPr lang="pt-BR" sz="3200" dirty="0"/>
              <a:t>Em sangue a se banhar. </a:t>
            </a:r>
            <a:endParaRPr lang="pt-BR" sz="3200" dirty="0" smtClean="0"/>
          </a:p>
          <a:p>
            <a:r>
              <a:rPr lang="pt-BR" sz="3200" dirty="0" smtClean="0"/>
              <a:t>Tinir </a:t>
            </a:r>
            <a:r>
              <a:rPr lang="pt-BR" sz="3200" dirty="0"/>
              <a:t>de ferros... estalar de açoite</a:t>
            </a:r>
            <a:r>
              <a:rPr lang="pt-BR" sz="3200" dirty="0" smtClean="0"/>
              <a:t>...</a:t>
            </a:r>
          </a:p>
          <a:p>
            <a:r>
              <a:rPr lang="pt-BR" sz="3200" dirty="0" smtClean="0"/>
              <a:t> </a:t>
            </a:r>
            <a:r>
              <a:rPr lang="pt-BR" sz="3200" dirty="0"/>
              <a:t>Legiões de homens negros como a noite, Horrendos a dançar... </a:t>
            </a:r>
            <a:endParaRPr lang="pt-BR" sz="3200" dirty="0" smtClean="0"/>
          </a:p>
          <a:p>
            <a:endParaRPr lang="pt-BR" sz="3200" dirty="0"/>
          </a:p>
          <a:p>
            <a:r>
              <a:rPr lang="pt-BR" sz="3200" dirty="0"/>
              <a:t>Negras mulheres, suspendendo às </a:t>
            </a:r>
            <a:r>
              <a:rPr lang="pt-BR" sz="3200" dirty="0" smtClean="0"/>
              <a:t>tetas</a:t>
            </a:r>
          </a:p>
          <a:p>
            <a:r>
              <a:rPr lang="pt-BR" sz="3200" dirty="0" smtClean="0"/>
              <a:t> </a:t>
            </a:r>
            <a:r>
              <a:rPr lang="pt-BR" sz="3200" dirty="0"/>
              <a:t>Magras crianças, cujas bocas pretas </a:t>
            </a:r>
            <a:endParaRPr lang="pt-BR" sz="3200" dirty="0" smtClean="0"/>
          </a:p>
          <a:p>
            <a:r>
              <a:rPr lang="pt-BR" sz="3200" dirty="0" smtClean="0"/>
              <a:t>Rega </a:t>
            </a:r>
            <a:r>
              <a:rPr lang="pt-BR" sz="3200" dirty="0"/>
              <a:t>o sangue das mães: Outras moças, mas nuas e espantadas</a:t>
            </a:r>
            <a:r>
              <a:rPr lang="pt-BR" sz="3200" dirty="0" smtClean="0"/>
              <a:t>,</a:t>
            </a:r>
          </a:p>
          <a:p>
            <a:r>
              <a:rPr lang="pt-BR" sz="3200" dirty="0" smtClean="0"/>
              <a:t> </a:t>
            </a:r>
            <a:r>
              <a:rPr lang="pt-BR" sz="3200" dirty="0"/>
              <a:t>No turbilhão de espectros arrastadas</a:t>
            </a:r>
            <a:r>
              <a:rPr lang="pt-BR" sz="3200" dirty="0" smtClean="0"/>
              <a:t>,</a:t>
            </a:r>
          </a:p>
          <a:p>
            <a:r>
              <a:rPr lang="pt-BR" sz="3200" dirty="0" smtClean="0"/>
              <a:t> </a:t>
            </a:r>
            <a:r>
              <a:rPr lang="pt-BR" sz="3200" dirty="0"/>
              <a:t>Em ânsia e mágoa vãs! </a:t>
            </a:r>
          </a:p>
        </p:txBody>
      </p:sp>
    </p:spTree>
    <p:extLst>
      <p:ext uri="{BB962C8B-B14F-4D97-AF65-F5344CB8AC3E}">
        <p14:creationId xmlns:p14="http://schemas.microsoft.com/office/powerpoint/2010/main" val="30225062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5910" y="286603"/>
            <a:ext cx="12076090" cy="6449048"/>
          </a:xfrm>
        </p:spPr>
        <p:txBody>
          <a:bodyPr>
            <a:noAutofit/>
          </a:bodyPr>
          <a:lstStyle/>
          <a:p>
            <a:r>
              <a:rPr lang="pt-BR" sz="2800" dirty="0" smtClean="0"/>
              <a:t>Leia</a:t>
            </a:r>
            <a:r>
              <a:rPr lang="pt-BR" sz="2800" dirty="0"/>
              <a:t>.</a:t>
            </a:r>
          </a:p>
          <a:p>
            <a:r>
              <a:rPr lang="pt-BR" sz="2800" dirty="0"/>
              <a:t>Era um sonho dantesco... O tombadilho</a:t>
            </a:r>
          </a:p>
          <a:p>
            <a:r>
              <a:rPr lang="pt-BR" sz="2800" dirty="0"/>
              <a:t>Que das luzernas avermelha o brilho,</a:t>
            </a:r>
          </a:p>
          <a:p>
            <a:r>
              <a:rPr lang="pt-BR" sz="2800" dirty="0"/>
              <a:t>Em sangue a se banhar.</a:t>
            </a:r>
          </a:p>
          <a:p>
            <a:r>
              <a:rPr lang="pt-BR" sz="2800" dirty="0"/>
              <a:t>Tinir de ferros... estalar do açoite...</a:t>
            </a:r>
          </a:p>
          <a:p>
            <a:r>
              <a:rPr lang="pt-BR" sz="2800" dirty="0"/>
              <a:t>Legiões de homens negros como a noite,</a:t>
            </a:r>
          </a:p>
          <a:p>
            <a:r>
              <a:rPr lang="pt-BR" sz="2800" dirty="0"/>
              <a:t>Horrendos a dançar</a:t>
            </a:r>
            <a:r>
              <a:rPr lang="pt-BR" sz="2800" dirty="0" smtClean="0"/>
              <a:t>...</a:t>
            </a:r>
            <a:endParaRPr lang="pt-BR" sz="2800" i="1" dirty="0"/>
          </a:p>
          <a:p>
            <a:r>
              <a:rPr lang="pt-BR" sz="2800" dirty="0" smtClean="0"/>
              <a:t>Aponte o  </a:t>
            </a:r>
            <a:r>
              <a:rPr lang="pt-BR" sz="2800" dirty="0"/>
              <a:t>que resume o tipo de poesia romântica feita por Castro Alves:</a:t>
            </a:r>
          </a:p>
          <a:p>
            <a:r>
              <a:rPr lang="pt-BR" sz="2800" dirty="0"/>
              <a:t>a) </a:t>
            </a:r>
            <a:r>
              <a:rPr lang="pt-BR" sz="2800" dirty="0" smtClean="0"/>
              <a:t>ultrarromântica                                            b</a:t>
            </a:r>
            <a:r>
              <a:rPr lang="pt-BR" sz="2800" dirty="0"/>
              <a:t>) bucólica</a:t>
            </a:r>
          </a:p>
          <a:p>
            <a:r>
              <a:rPr lang="pt-BR" sz="2800" dirty="0"/>
              <a:t>c) </a:t>
            </a:r>
            <a:r>
              <a:rPr lang="pt-BR" sz="2800" dirty="0" smtClean="0"/>
              <a:t>ufanista                                                          d</a:t>
            </a:r>
            <a:r>
              <a:rPr lang="pt-BR" sz="2800" dirty="0"/>
              <a:t>) social</a:t>
            </a:r>
          </a:p>
          <a:p>
            <a:r>
              <a:rPr lang="pt-BR" sz="2800" dirty="0"/>
              <a:t>e) regionalista</a:t>
            </a:r>
          </a:p>
        </p:txBody>
      </p:sp>
    </p:spTree>
    <p:extLst>
      <p:ext uri="{BB962C8B-B14F-4D97-AF65-F5344CB8AC3E}">
        <p14:creationId xmlns:p14="http://schemas.microsoft.com/office/powerpoint/2010/main" val="23890372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3031" y="286603"/>
            <a:ext cx="12088969" cy="6024045"/>
          </a:xfrm>
        </p:spPr>
        <p:txBody>
          <a:bodyPr>
            <a:noAutofit/>
          </a:bodyPr>
          <a:lstStyle/>
          <a:p>
            <a:pPr algn="just"/>
            <a:r>
              <a:rPr lang="pt-BR" sz="3200" b="1" dirty="0"/>
              <a:t>01</a:t>
            </a:r>
            <a:r>
              <a:rPr lang="pt-BR" sz="3200" dirty="0"/>
              <a:t>. (FUVEST) Poderíamos sintetizar uma das </a:t>
            </a:r>
            <a:r>
              <a:rPr lang="pt-BR" sz="3200" dirty="0" smtClean="0"/>
              <a:t>características do </a:t>
            </a:r>
            <a:r>
              <a:rPr lang="pt-BR" sz="3200" dirty="0"/>
              <a:t>Romantismo pela seguinte aproximação de opostos:</a:t>
            </a:r>
          </a:p>
          <a:p>
            <a:pPr algn="just"/>
            <a:r>
              <a:rPr lang="pt-BR" sz="3200" dirty="0"/>
              <a:t>a) Aparentemente idealista, foi, na realidade, o </a:t>
            </a:r>
            <a:r>
              <a:rPr lang="pt-BR" sz="3200" dirty="0" smtClean="0"/>
              <a:t>primeiro momento </a:t>
            </a:r>
            <a:r>
              <a:rPr lang="pt-BR" sz="3200" dirty="0"/>
              <a:t>do Naturalismo Literário.</a:t>
            </a:r>
          </a:p>
          <a:p>
            <a:pPr algn="just"/>
            <a:r>
              <a:rPr lang="pt-BR" sz="3200" dirty="0"/>
              <a:t>b) Cultivando o passado, procurou formas de compreender </a:t>
            </a:r>
            <a:r>
              <a:rPr lang="pt-BR" sz="3200" dirty="0" smtClean="0"/>
              <a:t>e explicar </a:t>
            </a:r>
            <a:r>
              <a:rPr lang="pt-BR" sz="3200" dirty="0"/>
              <a:t>o presente.</a:t>
            </a:r>
          </a:p>
          <a:p>
            <a:pPr algn="just"/>
            <a:r>
              <a:rPr lang="pt-BR" sz="3200" dirty="0"/>
              <a:t>c) Pregando a liberdade formal, manteve-se preso </a:t>
            </a:r>
            <a:r>
              <a:rPr lang="pt-BR" sz="3200" dirty="0" smtClean="0"/>
              <a:t>aos modelos </a:t>
            </a:r>
            <a:r>
              <a:rPr lang="pt-BR" sz="3200" dirty="0"/>
              <a:t>legados pelos clássicos.</a:t>
            </a:r>
          </a:p>
          <a:p>
            <a:pPr algn="just"/>
            <a:r>
              <a:rPr lang="pt-BR" sz="3200" dirty="0"/>
              <a:t>d) Embora marcado por tendências liberais, opôs-se </a:t>
            </a:r>
            <a:r>
              <a:rPr lang="pt-BR" sz="3200" dirty="0" smtClean="0"/>
              <a:t>ao nacionalismo </a:t>
            </a:r>
            <a:r>
              <a:rPr lang="pt-BR" sz="3200" dirty="0"/>
              <a:t>político.</a:t>
            </a:r>
          </a:p>
          <a:p>
            <a:pPr algn="just"/>
            <a:r>
              <a:rPr lang="pt-BR" sz="3200" dirty="0"/>
              <a:t>e) Voltado para temas nacionalistas, desinteressou-se </a:t>
            </a:r>
            <a:r>
              <a:rPr lang="pt-BR" sz="3200" dirty="0" smtClean="0"/>
              <a:t>do elemento </a:t>
            </a:r>
            <a:r>
              <a:rPr lang="pt-BR" sz="3200" dirty="0"/>
              <a:t>exótico, incompatível com a exaltação da pátria.</a:t>
            </a:r>
          </a:p>
        </p:txBody>
      </p:sp>
    </p:spTree>
    <p:extLst>
      <p:ext uri="{BB962C8B-B14F-4D97-AF65-F5344CB8AC3E}">
        <p14:creationId xmlns:p14="http://schemas.microsoft.com/office/powerpoint/2010/main" val="874905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Canção do exílio-Gonçalves Dias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93183" y="1845734"/>
            <a:ext cx="5841856" cy="4023360"/>
          </a:xfrm>
        </p:spPr>
        <p:txBody>
          <a:bodyPr>
            <a:noAutofit/>
          </a:bodyPr>
          <a:lstStyle/>
          <a:p>
            <a:r>
              <a:rPr lang="pt-BR" sz="3600" dirty="0" smtClean="0"/>
              <a:t>Minha </a:t>
            </a:r>
            <a:r>
              <a:rPr lang="pt-BR" sz="3600" dirty="0"/>
              <a:t>terra tem palmeiras,</a:t>
            </a:r>
          </a:p>
          <a:p>
            <a:r>
              <a:rPr lang="pt-BR" sz="3600" dirty="0"/>
              <a:t>Onde canta o Sabiá;</a:t>
            </a:r>
          </a:p>
          <a:p>
            <a:r>
              <a:rPr lang="pt-BR" sz="3600" dirty="0"/>
              <a:t>As aves, que aqui gorjeiam,</a:t>
            </a:r>
          </a:p>
          <a:p>
            <a:r>
              <a:rPr lang="pt-BR" sz="3600" dirty="0"/>
              <a:t>Não gorjeiam como lá.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937161" y="1845735"/>
            <a:ext cx="6130343" cy="4426276"/>
          </a:xfrm>
        </p:spPr>
        <p:txBody>
          <a:bodyPr>
            <a:noAutofit/>
          </a:bodyPr>
          <a:lstStyle/>
          <a:p>
            <a:r>
              <a:rPr lang="pt-BR" sz="3600" dirty="0"/>
              <a:t>Nosso céu tem mais estrelas,</a:t>
            </a:r>
          </a:p>
          <a:p>
            <a:r>
              <a:rPr lang="pt-BR" sz="3600" dirty="0"/>
              <a:t>Nossas várzeas têm mais flores,</a:t>
            </a:r>
          </a:p>
          <a:p>
            <a:r>
              <a:rPr lang="pt-BR" sz="3600" dirty="0"/>
              <a:t>Nossos bosques têm mais vida,</a:t>
            </a:r>
          </a:p>
          <a:p>
            <a:r>
              <a:rPr lang="pt-BR" sz="3600" dirty="0"/>
              <a:t>Nossa vida mais amores.</a:t>
            </a:r>
          </a:p>
        </p:txBody>
      </p:sp>
    </p:spTree>
    <p:extLst>
      <p:ext uri="{BB962C8B-B14F-4D97-AF65-F5344CB8AC3E}">
        <p14:creationId xmlns:p14="http://schemas.microsoft.com/office/powerpoint/2010/main" val="1213894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12192000" cy="5869094"/>
          </a:xfrm>
        </p:spPr>
        <p:txBody>
          <a:bodyPr>
            <a:noAutofit/>
          </a:bodyPr>
          <a:lstStyle/>
          <a:p>
            <a:pPr algn="just"/>
            <a:r>
              <a:rPr lang="pt-BR" sz="3200" b="1" dirty="0"/>
              <a:t>Marco </a:t>
            </a:r>
            <a:r>
              <a:rPr lang="pt-BR" sz="3200" b="1" dirty="0" smtClean="0"/>
              <a:t>inicial </a:t>
            </a:r>
            <a:r>
              <a:rPr lang="pt-BR" sz="3200" dirty="0" smtClean="0"/>
              <a:t>• </a:t>
            </a:r>
            <a:r>
              <a:rPr lang="pt-BR" sz="3200" dirty="0"/>
              <a:t>Publicação de “Suspiros Poéticos e Saudades”, de </a:t>
            </a:r>
            <a:r>
              <a:rPr lang="pt-BR" sz="3200" dirty="0" smtClean="0"/>
              <a:t>Gonçalves de </a:t>
            </a:r>
            <a:r>
              <a:rPr lang="pt-BR" sz="3200" dirty="0"/>
              <a:t>Magalhães, em 1836.</a:t>
            </a:r>
          </a:p>
          <a:p>
            <a:pPr algn="just"/>
            <a:r>
              <a:rPr lang="pt-BR" sz="3200" b="1" dirty="0"/>
              <a:t>Marco </a:t>
            </a:r>
            <a:r>
              <a:rPr lang="pt-BR" sz="3200" b="1" dirty="0" smtClean="0"/>
              <a:t>final </a:t>
            </a:r>
            <a:r>
              <a:rPr lang="pt-BR" sz="3200" dirty="0" smtClean="0"/>
              <a:t>• </a:t>
            </a:r>
            <a:r>
              <a:rPr lang="pt-BR" sz="3200" dirty="0"/>
              <a:t>Publicação de “Memórias Póstumas de Brás Cubas”, de </a:t>
            </a:r>
            <a:r>
              <a:rPr lang="pt-BR" sz="3200" dirty="0" smtClean="0"/>
              <a:t>Machado de </a:t>
            </a:r>
            <a:r>
              <a:rPr lang="pt-BR" sz="3200" dirty="0"/>
              <a:t>Assis, em 1881, que inaugura o realismo.</a:t>
            </a:r>
          </a:p>
          <a:p>
            <a:pPr algn="just"/>
            <a:r>
              <a:rPr lang="pt-BR" sz="3200" b="1" dirty="0"/>
              <a:t>Contexto histórico</a:t>
            </a:r>
          </a:p>
          <a:p>
            <a:pPr algn="just"/>
            <a:r>
              <a:rPr lang="pt-BR" sz="3200" dirty="0"/>
              <a:t>A Independência é o principal fato político do século </a:t>
            </a:r>
            <a:r>
              <a:rPr lang="pt-BR" sz="3200" dirty="0" smtClean="0"/>
              <a:t>19 e </a:t>
            </a:r>
            <a:r>
              <a:rPr lang="pt-BR" sz="3200" dirty="0"/>
              <a:t>vai determinar os rumos políticos, econômicos e sociais </a:t>
            </a:r>
            <a:r>
              <a:rPr lang="pt-BR" sz="3200" dirty="0" smtClean="0"/>
              <a:t>do Brasil </a:t>
            </a:r>
            <a:r>
              <a:rPr lang="pt-BR" sz="3200" dirty="0"/>
              <a:t>até a Proclamação da República (1889). Merece </a:t>
            </a:r>
            <a:r>
              <a:rPr lang="pt-BR" sz="3200" dirty="0" smtClean="0"/>
              <a:t>destaque também </a:t>
            </a:r>
            <a:r>
              <a:rPr lang="pt-BR" sz="3200" dirty="0"/>
              <a:t>o Segundo reinado, em que o país conheceu um </a:t>
            </a:r>
            <a:r>
              <a:rPr lang="pt-BR" sz="3200" dirty="0" smtClean="0"/>
              <a:t>período de </a:t>
            </a:r>
            <a:r>
              <a:rPr lang="pt-BR" sz="3200" dirty="0"/>
              <a:t>grande desenvolvimento em relação aos três </a:t>
            </a:r>
            <a:r>
              <a:rPr lang="pt-BR" sz="3200" dirty="0" smtClean="0"/>
              <a:t>séculos anteriores</a:t>
            </a:r>
            <a:r>
              <a:rPr lang="pt-BR" sz="3200" dirty="0"/>
              <a:t>. Apesar disso tudo, o Brasil continuou um país </a:t>
            </a:r>
            <a:r>
              <a:rPr lang="pt-BR" sz="3200" dirty="0" smtClean="0"/>
              <a:t>fundamentalmente agrário</a:t>
            </a:r>
            <a:r>
              <a:rPr lang="pt-BR" sz="3200" dirty="0"/>
              <a:t>, cuja economia se baseava no </a:t>
            </a:r>
            <a:r>
              <a:rPr lang="pt-BR" sz="3200" dirty="0" smtClean="0"/>
              <a:t>latifúndio, na </a:t>
            </a:r>
            <a:r>
              <a:rPr lang="pt-BR" sz="3200" dirty="0"/>
              <a:t>monocultura e na mão de obra escrava.</a:t>
            </a:r>
          </a:p>
        </p:txBody>
      </p:sp>
    </p:spTree>
    <p:extLst>
      <p:ext uri="{BB962C8B-B14F-4D97-AF65-F5344CB8AC3E}">
        <p14:creationId xmlns:p14="http://schemas.microsoft.com/office/powerpoint/2010/main" val="472202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28789" y="1845734"/>
            <a:ext cx="5422005" cy="4023360"/>
          </a:xfrm>
        </p:spPr>
        <p:txBody>
          <a:bodyPr>
            <a:normAutofit/>
          </a:bodyPr>
          <a:lstStyle/>
          <a:p>
            <a:r>
              <a:rPr lang="pt-BR" sz="3600" dirty="0"/>
              <a:t>Em cismar, sozinho, à noite,</a:t>
            </a:r>
          </a:p>
          <a:p>
            <a:r>
              <a:rPr lang="pt-BR" sz="3600" dirty="0"/>
              <a:t>Mais prazer eu encontro lá;</a:t>
            </a:r>
          </a:p>
          <a:p>
            <a:r>
              <a:rPr lang="pt-BR" sz="3600" dirty="0"/>
              <a:t>Minha terra tem palmeiras,</a:t>
            </a:r>
          </a:p>
          <a:p>
            <a:r>
              <a:rPr lang="pt-BR" sz="3600" dirty="0"/>
              <a:t>Onde canta o Sabiá.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550794" y="1845734"/>
            <a:ext cx="5875342" cy="4139271"/>
          </a:xfrm>
        </p:spPr>
        <p:txBody>
          <a:bodyPr/>
          <a:lstStyle/>
          <a:p>
            <a:r>
              <a:rPr lang="pt-BR" sz="3600" dirty="0"/>
              <a:t>Minha terra tem primores,</a:t>
            </a:r>
          </a:p>
          <a:p>
            <a:r>
              <a:rPr lang="pt-BR" sz="3600" dirty="0"/>
              <a:t>Que tais não encontro eu cá;</a:t>
            </a:r>
          </a:p>
          <a:p>
            <a:r>
              <a:rPr lang="pt-BR" sz="3600" dirty="0"/>
              <a:t>Em cismar –sozinho, à noite–</a:t>
            </a:r>
          </a:p>
          <a:p>
            <a:r>
              <a:rPr lang="pt-BR" sz="3600" dirty="0"/>
              <a:t>Mais prazer eu encontro lá;</a:t>
            </a:r>
          </a:p>
          <a:p>
            <a:r>
              <a:rPr lang="pt-BR" sz="3600" dirty="0"/>
              <a:t>Minha terra tem palmeiras,</a:t>
            </a:r>
          </a:p>
          <a:p>
            <a:r>
              <a:rPr lang="pt-BR" sz="3600" dirty="0"/>
              <a:t>Onde canta o Sabiá</a:t>
            </a:r>
            <a:r>
              <a:rPr lang="pt-B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838576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5910" y="1845734"/>
            <a:ext cx="5919129" cy="4023360"/>
          </a:xfrm>
        </p:spPr>
        <p:txBody>
          <a:bodyPr>
            <a:noAutofit/>
          </a:bodyPr>
          <a:lstStyle/>
          <a:p>
            <a:r>
              <a:rPr lang="pt-BR" sz="3200" dirty="0"/>
              <a:t>Não permita Deus que eu morra,</a:t>
            </a:r>
          </a:p>
          <a:p>
            <a:r>
              <a:rPr lang="pt-BR" sz="3200" dirty="0"/>
              <a:t>Sem que eu volte para lá;</a:t>
            </a:r>
          </a:p>
          <a:p>
            <a:r>
              <a:rPr lang="pt-BR" sz="3200" dirty="0"/>
              <a:t>Sem que desfrute os primores</a:t>
            </a:r>
          </a:p>
          <a:p>
            <a:r>
              <a:rPr lang="pt-BR" sz="3200" dirty="0"/>
              <a:t>Que não encontro por cá;</a:t>
            </a:r>
          </a:p>
          <a:p>
            <a:r>
              <a:rPr lang="pt-BR" sz="3200" dirty="0"/>
              <a:t>Sem </a:t>
            </a:r>
            <a:r>
              <a:rPr lang="pt-BR" sz="3200" dirty="0" err="1"/>
              <a:t>qu’inda</a:t>
            </a:r>
            <a:r>
              <a:rPr lang="pt-BR" sz="3200" dirty="0"/>
              <a:t> aviste as palmeiras,</a:t>
            </a:r>
          </a:p>
          <a:p>
            <a:r>
              <a:rPr lang="pt-BR" sz="3200" dirty="0"/>
              <a:t>Onde canta o Sabiá</a:t>
            </a:r>
            <a:r>
              <a:rPr lang="pt-BR" sz="3200" dirty="0" smtClean="0"/>
              <a:t>.</a:t>
            </a:r>
            <a:endParaRPr lang="pt-BR" sz="3200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370024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Canto de regresso à pátria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54546" y="1845734"/>
            <a:ext cx="5880493" cy="4023360"/>
          </a:xfrm>
        </p:spPr>
        <p:txBody>
          <a:bodyPr>
            <a:normAutofit/>
          </a:bodyPr>
          <a:lstStyle/>
          <a:p>
            <a:r>
              <a:rPr lang="pt-BR" sz="3600" dirty="0" smtClean="0"/>
              <a:t>Minha </a:t>
            </a:r>
            <a:r>
              <a:rPr lang="pt-BR" sz="3600" dirty="0"/>
              <a:t>terra tem palmares</a:t>
            </a:r>
          </a:p>
          <a:p>
            <a:r>
              <a:rPr lang="pt-BR" sz="3600" dirty="0"/>
              <a:t>Onde gorjeia o mar</a:t>
            </a:r>
          </a:p>
          <a:p>
            <a:r>
              <a:rPr lang="pt-BR" sz="3600" dirty="0"/>
              <a:t>Os passarinhos daqui</a:t>
            </a:r>
          </a:p>
          <a:p>
            <a:r>
              <a:rPr lang="pt-BR" sz="3600" dirty="0"/>
              <a:t>Não cantam como os de lá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17920" y="1845734"/>
            <a:ext cx="5785190" cy="4323245"/>
          </a:xfrm>
        </p:spPr>
        <p:txBody>
          <a:bodyPr>
            <a:normAutofit/>
          </a:bodyPr>
          <a:lstStyle/>
          <a:p>
            <a:r>
              <a:rPr lang="pt-BR" sz="3600" dirty="0"/>
              <a:t>Minha terra tem mais rosas</a:t>
            </a:r>
          </a:p>
          <a:p>
            <a:r>
              <a:rPr lang="pt-BR" sz="3600" dirty="0"/>
              <a:t>E quase que mais amores</a:t>
            </a:r>
          </a:p>
          <a:p>
            <a:r>
              <a:rPr lang="pt-BR" sz="3600" dirty="0"/>
              <a:t>Minha terra tem mais ouro</a:t>
            </a:r>
          </a:p>
          <a:p>
            <a:r>
              <a:rPr lang="pt-BR" sz="3600" dirty="0"/>
              <a:t>Minha terra tem mais terra</a:t>
            </a:r>
          </a:p>
        </p:txBody>
      </p:sp>
    </p:spTree>
    <p:extLst>
      <p:ext uri="{BB962C8B-B14F-4D97-AF65-F5344CB8AC3E}">
        <p14:creationId xmlns:p14="http://schemas.microsoft.com/office/powerpoint/2010/main" val="14505770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41668" y="1845734"/>
            <a:ext cx="6076252" cy="4023360"/>
          </a:xfrm>
        </p:spPr>
        <p:txBody>
          <a:bodyPr>
            <a:normAutofit/>
          </a:bodyPr>
          <a:lstStyle/>
          <a:p>
            <a:r>
              <a:rPr lang="pt-BR" sz="3600" dirty="0"/>
              <a:t>Ouro terra amor e rosas</a:t>
            </a:r>
          </a:p>
          <a:p>
            <a:r>
              <a:rPr lang="pt-BR" sz="3600" dirty="0"/>
              <a:t>Eu quero tudo de lá</a:t>
            </a:r>
          </a:p>
          <a:p>
            <a:r>
              <a:rPr lang="pt-BR" sz="3600" dirty="0"/>
              <a:t>Não permita Deus que eu morra</a:t>
            </a:r>
          </a:p>
          <a:p>
            <a:r>
              <a:rPr lang="pt-BR" sz="3600" dirty="0"/>
              <a:t>Sem que volte para </a:t>
            </a:r>
            <a:r>
              <a:rPr lang="pt-BR" sz="3600" dirty="0" smtClean="0"/>
              <a:t>lá</a:t>
            </a:r>
            <a:endParaRPr lang="pt-BR" sz="3600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5604886" cy="4023360"/>
          </a:xfrm>
        </p:spPr>
        <p:txBody>
          <a:bodyPr>
            <a:normAutofit/>
          </a:bodyPr>
          <a:lstStyle/>
          <a:p>
            <a:r>
              <a:rPr lang="pt-BR" sz="3200" dirty="0"/>
              <a:t>Não permita Deus que eu morra</a:t>
            </a:r>
          </a:p>
          <a:p>
            <a:r>
              <a:rPr lang="pt-BR" sz="3200" dirty="0"/>
              <a:t>Sem que volte pra São Paulo</a:t>
            </a:r>
          </a:p>
          <a:p>
            <a:r>
              <a:rPr lang="pt-BR" sz="3200" dirty="0"/>
              <a:t>Sem que veja a Rua 15</a:t>
            </a:r>
          </a:p>
          <a:p>
            <a:r>
              <a:rPr lang="pt-BR" sz="3200" dirty="0"/>
              <a:t>E o progresso de São Paulo</a:t>
            </a:r>
          </a:p>
        </p:txBody>
      </p:sp>
    </p:spTree>
    <p:extLst>
      <p:ext uri="{BB962C8B-B14F-4D97-AF65-F5344CB8AC3E}">
        <p14:creationId xmlns:p14="http://schemas.microsoft.com/office/powerpoint/2010/main" val="33100593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0152" y="286603"/>
            <a:ext cx="12101848" cy="5946772"/>
          </a:xfrm>
        </p:spPr>
        <p:txBody>
          <a:bodyPr>
            <a:normAutofit/>
          </a:bodyPr>
          <a:lstStyle/>
          <a:p>
            <a:pPr algn="just"/>
            <a:r>
              <a:rPr lang="pt-BR" sz="3600" dirty="0" smtClean="0"/>
              <a:t>02- Os </a:t>
            </a:r>
            <a:r>
              <a:rPr lang="pt-BR" sz="3600" dirty="0"/>
              <a:t>textos I e II, escritos em contextos diferentes, enfocam </a:t>
            </a:r>
            <a:r>
              <a:rPr lang="pt-BR" sz="3600" dirty="0" smtClean="0"/>
              <a:t>o mesmo </a:t>
            </a:r>
            <a:r>
              <a:rPr lang="pt-BR" sz="3600" dirty="0"/>
              <a:t>motivo poético: a paisagem brasileira. </a:t>
            </a:r>
            <a:r>
              <a:rPr lang="pt-BR" sz="3600" dirty="0" smtClean="0"/>
              <a:t>Analisando-os, conclui-se </a:t>
            </a:r>
            <a:r>
              <a:rPr lang="pt-BR" sz="3600" dirty="0"/>
              <a:t>que</a:t>
            </a:r>
            <a:r>
              <a:rPr lang="pt-BR" sz="3600" dirty="0" smtClean="0"/>
              <a:t>:</a:t>
            </a:r>
          </a:p>
          <a:p>
            <a:pPr algn="just"/>
            <a:r>
              <a:rPr lang="pt-BR" sz="3600" dirty="0"/>
              <a:t>a) O ufanismo, a atitude de quem se orgulha excessivamente </a:t>
            </a:r>
            <a:r>
              <a:rPr lang="pt-BR" sz="3600" dirty="0" smtClean="0"/>
              <a:t>do país </a:t>
            </a:r>
            <a:r>
              <a:rPr lang="pt-BR" sz="3600" dirty="0"/>
              <a:t>em que nasceu é o tom de que se revestem os dois textos.</a:t>
            </a:r>
          </a:p>
          <a:p>
            <a:pPr algn="just"/>
            <a:r>
              <a:rPr lang="pt-BR" sz="3600" dirty="0"/>
              <a:t>b) A exaltação da natureza é a principal característica do texto II.</a:t>
            </a:r>
          </a:p>
          <a:p>
            <a:pPr algn="just"/>
            <a:r>
              <a:rPr lang="pt-BR" sz="3600" dirty="0"/>
              <a:t>c) O texto II aborda o tema da nação, como o texto I, </a:t>
            </a:r>
            <a:r>
              <a:rPr lang="pt-BR" sz="3600" dirty="0" smtClean="0"/>
              <a:t>mas sem </a:t>
            </a:r>
            <a:r>
              <a:rPr lang="pt-BR" sz="3600" dirty="0"/>
              <a:t>perder a visão crítica da realidade brasileira.</a:t>
            </a:r>
          </a:p>
          <a:p>
            <a:pPr algn="just"/>
            <a:r>
              <a:rPr lang="pt-BR" sz="3600" dirty="0"/>
              <a:t>d) Ambos os textos apresentam ironicamente a </a:t>
            </a:r>
            <a:r>
              <a:rPr lang="pt-BR" sz="3600" dirty="0" smtClean="0"/>
              <a:t>realidade brasileira.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2400067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3031" y="286603"/>
            <a:ext cx="11977352" cy="5972529"/>
          </a:xfrm>
        </p:spPr>
        <p:txBody>
          <a:bodyPr>
            <a:normAutofit fontScale="92500" lnSpcReduction="20000"/>
          </a:bodyPr>
          <a:lstStyle/>
          <a:p>
            <a:r>
              <a:rPr lang="pt-BR" b="1" dirty="0" smtClean="0"/>
              <a:t>03- </a:t>
            </a:r>
            <a:r>
              <a:rPr lang="pt-BR" sz="3500" b="1" dirty="0" smtClean="0"/>
              <a:t> </a:t>
            </a:r>
            <a:r>
              <a:rPr lang="pt-BR" sz="3500" dirty="0"/>
              <a:t>O trecho a seguir é parte do poema </a:t>
            </a:r>
            <a:r>
              <a:rPr lang="pt-BR" sz="3500" b="1" dirty="0"/>
              <a:t>“Mocidade e morte”, </a:t>
            </a:r>
            <a:r>
              <a:rPr lang="pt-BR" sz="3500" dirty="0" smtClean="0"/>
              <a:t>do poeta </a:t>
            </a:r>
            <a:r>
              <a:rPr lang="pt-BR" sz="3500" dirty="0"/>
              <a:t>romântico Castro Alves:</a:t>
            </a:r>
          </a:p>
          <a:p>
            <a:r>
              <a:rPr lang="pt-BR" sz="3500" dirty="0"/>
              <a:t>Oh! eu quero viver, beber perfumes Na flor silvestre, que</a:t>
            </a:r>
          </a:p>
          <a:p>
            <a:r>
              <a:rPr lang="pt-BR" sz="3500" dirty="0"/>
              <a:t>embalsama os ares;</a:t>
            </a:r>
          </a:p>
          <a:p>
            <a:r>
              <a:rPr lang="pt-BR" sz="3500" dirty="0"/>
              <a:t>Ver </a:t>
            </a:r>
            <a:r>
              <a:rPr lang="pt-BR" sz="3500" dirty="0" err="1"/>
              <a:t>minh´alma</a:t>
            </a:r>
            <a:r>
              <a:rPr lang="pt-BR" sz="3500" dirty="0"/>
              <a:t> adejar pelo infinito,</a:t>
            </a:r>
          </a:p>
          <a:p>
            <a:r>
              <a:rPr lang="pt-BR" sz="3500" dirty="0"/>
              <a:t>Qual branca vela n´amplidão dos mares.</a:t>
            </a:r>
          </a:p>
          <a:p>
            <a:r>
              <a:rPr lang="pt-BR" sz="3500" dirty="0"/>
              <a:t>No seio da mulher há tanto aroma...</a:t>
            </a:r>
          </a:p>
          <a:p>
            <a:r>
              <a:rPr lang="pt-BR" sz="3500" dirty="0"/>
              <a:t>Nos seus beijos de fogo há tanta vida...</a:t>
            </a:r>
          </a:p>
          <a:p>
            <a:r>
              <a:rPr lang="pt-BR" sz="3500" dirty="0"/>
              <a:t>- Árabe errante, vou dormir à tarde</a:t>
            </a:r>
          </a:p>
          <a:p>
            <a:r>
              <a:rPr lang="pt-BR" sz="3500" dirty="0"/>
              <a:t>À sombra fresca da palmeira erguida.</a:t>
            </a:r>
          </a:p>
          <a:p>
            <a:r>
              <a:rPr lang="pt-BR" sz="3500" dirty="0"/>
              <a:t>Mas uma voz responde-me sombria:</a:t>
            </a:r>
          </a:p>
          <a:p>
            <a:r>
              <a:rPr lang="pt-BR" sz="3500" dirty="0"/>
              <a:t>Terás o sono sob a lájea fria.</a:t>
            </a:r>
          </a:p>
        </p:txBody>
      </p:sp>
    </p:spTree>
    <p:extLst>
      <p:ext uri="{BB962C8B-B14F-4D97-AF65-F5344CB8AC3E}">
        <p14:creationId xmlns:p14="http://schemas.microsoft.com/office/powerpoint/2010/main" val="31854924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3031" y="286603"/>
            <a:ext cx="12088969" cy="5933893"/>
          </a:xfrm>
        </p:spPr>
        <p:txBody>
          <a:bodyPr/>
          <a:lstStyle/>
          <a:p>
            <a:r>
              <a:rPr lang="pt-BR" sz="3600" dirty="0"/>
              <a:t>Esse poema, como o próprio título sugere, aborda o </a:t>
            </a:r>
            <a:r>
              <a:rPr lang="pt-BR" sz="3600" dirty="0" smtClean="0"/>
              <a:t>inconformismo do </a:t>
            </a:r>
            <a:r>
              <a:rPr lang="pt-BR" sz="3600" dirty="0"/>
              <a:t>poeta com a antevisão da morte prematura, ainda </a:t>
            </a:r>
            <a:r>
              <a:rPr lang="pt-BR" sz="3600" dirty="0" smtClean="0"/>
              <a:t>na juventude</a:t>
            </a:r>
            <a:r>
              <a:rPr lang="pt-BR" sz="3600" dirty="0"/>
              <a:t>. A imagem da morte aparece na palavra:</a:t>
            </a:r>
          </a:p>
          <a:p>
            <a:r>
              <a:rPr lang="pt-BR" sz="3600" dirty="0"/>
              <a:t>a) embalsama. </a:t>
            </a:r>
            <a:endParaRPr lang="pt-BR" sz="3600" dirty="0" smtClean="0"/>
          </a:p>
          <a:p>
            <a:r>
              <a:rPr lang="pt-BR" sz="3600" dirty="0" smtClean="0"/>
              <a:t>b</a:t>
            </a:r>
            <a:r>
              <a:rPr lang="pt-BR" sz="3600" dirty="0"/>
              <a:t>) infinito. </a:t>
            </a:r>
            <a:endParaRPr lang="pt-BR" sz="3600" dirty="0" smtClean="0"/>
          </a:p>
          <a:p>
            <a:r>
              <a:rPr lang="pt-BR" sz="3600" dirty="0" smtClean="0"/>
              <a:t>c</a:t>
            </a:r>
            <a:r>
              <a:rPr lang="pt-BR" sz="3600" dirty="0"/>
              <a:t>) amplidão</a:t>
            </a:r>
            <a:r>
              <a:rPr lang="pt-BR" sz="3600" dirty="0" smtClean="0"/>
              <a:t>.</a:t>
            </a:r>
          </a:p>
          <a:p>
            <a:r>
              <a:rPr lang="pt-BR" sz="3600" dirty="0"/>
              <a:t>d) dormir</a:t>
            </a:r>
            <a:r>
              <a:rPr lang="pt-BR" sz="3600" dirty="0" smtClean="0"/>
              <a:t>.</a:t>
            </a:r>
          </a:p>
          <a:p>
            <a:r>
              <a:rPr lang="pt-BR" sz="3600" dirty="0"/>
              <a:t>e) sono</a:t>
            </a:r>
          </a:p>
          <a:p>
            <a:endParaRPr lang="pt-BR" sz="36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623087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28789"/>
            <a:ext cx="12192000" cy="6220495"/>
          </a:xfrm>
        </p:spPr>
        <p:txBody>
          <a:bodyPr>
            <a:noAutofit/>
          </a:bodyPr>
          <a:lstStyle/>
          <a:p>
            <a:pPr algn="just"/>
            <a:r>
              <a:rPr lang="pt-BR" sz="3200" b="1" i="1" dirty="0"/>
              <a:t>Temáticas românticas</a:t>
            </a:r>
          </a:p>
          <a:p>
            <a:pPr algn="just"/>
            <a:r>
              <a:rPr lang="pt-BR" sz="3200" dirty="0"/>
              <a:t>Floresceram no Romantismo vários tipos de romance, </a:t>
            </a:r>
            <a:r>
              <a:rPr lang="pt-BR" sz="3200" dirty="0" smtClean="0"/>
              <a:t>segundo a </a:t>
            </a:r>
            <a:r>
              <a:rPr lang="pt-BR" sz="3200" dirty="0"/>
              <a:t>temática e o ambiente enfatizado:</a:t>
            </a:r>
          </a:p>
          <a:p>
            <a:pPr algn="just"/>
            <a:r>
              <a:rPr lang="pt-BR" sz="3200" b="1" dirty="0"/>
              <a:t>• urbano: </a:t>
            </a:r>
            <a:r>
              <a:rPr lang="pt-BR" sz="3200" dirty="0"/>
              <a:t>focaliza situações da burguesia que habita a Corte (</a:t>
            </a:r>
            <a:r>
              <a:rPr lang="pt-BR" sz="3200" dirty="0" smtClean="0"/>
              <a:t>a cidade </a:t>
            </a:r>
            <a:r>
              <a:rPr lang="pt-BR" sz="3200" dirty="0"/>
              <a:t>do Rio de Janeiro), apresentando conflitos sentimentais;</a:t>
            </a:r>
          </a:p>
          <a:p>
            <a:pPr algn="just"/>
            <a:r>
              <a:rPr lang="pt-BR" sz="3200" b="1" dirty="0"/>
              <a:t>• indianista: </a:t>
            </a:r>
            <a:r>
              <a:rPr lang="pt-BR" sz="3200" dirty="0"/>
              <a:t>descreve costumes e tradições do índio </a:t>
            </a:r>
            <a:r>
              <a:rPr lang="pt-BR" sz="3200" dirty="0" smtClean="0"/>
              <a:t>brasileiro e </a:t>
            </a:r>
            <a:r>
              <a:rPr lang="pt-BR" sz="3200" dirty="0"/>
              <a:t>o contato com o colonizador. Esse tipo de romance </a:t>
            </a:r>
            <a:r>
              <a:rPr lang="pt-BR" sz="3200" dirty="0" smtClean="0"/>
              <a:t>reflete o </a:t>
            </a:r>
            <a:r>
              <a:rPr lang="pt-BR" sz="3200" dirty="0"/>
              <a:t>caráter nacionalista da literatura da época (como o </a:t>
            </a:r>
            <a:r>
              <a:rPr lang="pt-BR" sz="3200" dirty="0" smtClean="0"/>
              <a:t>Brasil não </a:t>
            </a:r>
            <a:r>
              <a:rPr lang="pt-BR" sz="3200" dirty="0"/>
              <a:t>teve Idade Média, o indianismo foi a saída para a </a:t>
            </a:r>
            <a:r>
              <a:rPr lang="pt-BR" sz="3200" dirty="0" smtClean="0"/>
              <a:t>criação do </a:t>
            </a:r>
            <a:r>
              <a:rPr lang="pt-BR" sz="3200" dirty="0"/>
              <a:t>herói nacional);</a:t>
            </a:r>
          </a:p>
          <a:p>
            <a:pPr algn="just"/>
            <a:r>
              <a:rPr lang="pt-BR" sz="3200" b="1" dirty="0"/>
              <a:t>• regionalista: </a:t>
            </a:r>
            <a:r>
              <a:rPr lang="pt-BR" sz="3200" dirty="0"/>
              <a:t>espelha a realidade (sempre idealizada) de </a:t>
            </a:r>
            <a:r>
              <a:rPr lang="pt-BR" sz="3200" dirty="0" smtClean="0"/>
              <a:t>diferentes regiões </a:t>
            </a:r>
            <a:r>
              <a:rPr lang="pt-BR" sz="3200" dirty="0"/>
              <a:t>do Brasil;</a:t>
            </a:r>
          </a:p>
          <a:p>
            <a:pPr algn="just"/>
            <a:r>
              <a:rPr lang="pt-BR" sz="3200" b="1" dirty="0"/>
              <a:t>• histórico: </a:t>
            </a:r>
            <a:r>
              <a:rPr lang="pt-BR" sz="3200" dirty="0"/>
              <a:t>relata fatos de nosso passado colonial.</a:t>
            </a:r>
          </a:p>
        </p:txBody>
      </p:sp>
    </p:spTree>
    <p:extLst>
      <p:ext uri="{BB962C8B-B14F-4D97-AF65-F5344CB8AC3E}">
        <p14:creationId xmlns:p14="http://schemas.microsoft.com/office/powerpoint/2010/main" val="36400962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0152" y="0"/>
            <a:ext cx="12101848" cy="6426558"/>
          </a:xfrm>
        </p:spPr>
        <p:txBody>
          <a:bodyPr>
            <a:noAutofit/>
          </a:bodyPr>
          <a:lstStyle/>
          <a:p>
            <a:pPr algn="just"/>
            <a:r>
              <a:rPr lang="pt-BR" sz="2800" dirty="0"/>
              <a:t>José de Alencar</a:t>
            </a:r>
          </a:p>
          <a:p>
            <a:pPr algn="just"/>
            <a:r>
              <a:rPr lang="pt-BR" sz="2800" b="1" dirty="0"/>
              <a:t>• Principal romancista romântico</a:t>
            </a:r>
            <a:r>
              <a:rPr lang="pt-BR" sz="2800" dirty="0"/>
              <a:t>. Enquadra-se tanto </a:t>
            </a:r>
            <a:r>
              <a:rPr lang="pt-BR" sz="2800" dirty="0" smtClean="0"/>
              <a:t>dentro do </a:t>
            </a:r>
            <a:r>
              <a:rPr lang="pt-BR" sz="2800" dirty="0"/>
              <a:t>romance urbano como no romance regionalista.</a:t>
            </a:r>
          </a:p>
          <a:p>
            <a:pPr algn="just"/>
            <a:r>
              <a:rPr lang="pt-BR" sz="2800" b="1" dirty="0"/>
              <a:t>• Romance urbano: </a:t>
            </a:r>
            <a:r>
              <a:rPr lang="pt-BR" sz="2800" dirty="0"/>
              <a:t>ambientado no Rio de Janeiro, como </a:t>
            </a:r>
            <a:r>
              <a:rPr lang="pt-BR" sz="2800" dirty="0" smtClean="0"/>
              <a:t>temática envolvendo </a:t>
            </a:r>
            <a:r>
              <a:rPr lang="pt-BR" sz="2800" dirty="0"/>
              <a:t>amor e dinheiro. Destaque dado às </a:t>
            </a:r>
            <a:r>
              <a:rPr lang="pt-BR" sz="2800" dirty="0" smtClean="0"/>
              <a:t>personagens femininas</a:t>
            </a:r>
            <a:r>
              <a:rPr lang="pt-BR" sz="2800" dirty="0"/>
              <a:t>. Principais romances: Senhora e </a:t>
            </a:r>
            <a:r>
              <a:rPr lang="pt-BR" sz="2800" dirty="0" smtClean="0"/>
              <a:t>Lucíola. Os </a:t>
            </a:r>
            <a:r>
              <a:rPr lang="pt-BR" sz="2800" dirty="0"/>
              <a:t>outros: Cinco minutos, A viuvinha, Diva, a pata </a:t>
            </a:r>
            <a:r>
              <a:rPr lang="pt-BR" sz="2800" dirty="0" smtClean="0"/>
              <a:t>da gazela</a:t>
            </a:r>
            <a:r>
              <a:rPr lang="pt-BR" sz="2800" dirty="0"/>
              <a:t>, Sonhos d’ouro, Encarnação.</a:t>
            </a:r>
          </a:p>
          <a:p>
            <a:pPr algn="just"/>
            <a:r>
              <a:rPr lang="pt-BR" sz="2800" b="1" dirty="0"/>
              <a:t>• Romance indianista: </a:t>
            </a:r>
            <a:r>
              <a:rPr lang="pt-BR" sz="2800" dirty="0"/>
              <a:t>o índio como protagonista, </a:t>
            </a:r>
            <a:r>
              <a:rPr lang="pt-BR" sz="2800" dirty="0" smtClean="0"/>
              <a:t>idealizado; a </a:t>
            </a:r>
            <a:r>
              <a:rPr lang="pt-BR" sz="2800" dirty="0"/>
              <a:t>paisagem selvática; a linguagem e os costumes indígenas; </a:t>
            </a:r>
            <a:r>
              <a:rPr lang="pt-BR" sz="2800" dirty="0" smtClean="0"/>
              <a:t>o confronto </a:t>
            </a:r>
            <a:r>
              <a:rPr lang="pt-BR" sz="2800" dirty="0"/>
              <a:t>entre as civilizações indígena e </a:t>
            </a:r>
            <a:r>
              <a:rPr lang="pt-BR" sz="2800" dirty="0" smtClean="0"/>
              <a:t>europeia</a:t>
            </a:r>
            <a:r>
              <a:rPr lang="pt-BR" sz="2800" dirty="0"/>
              <a:t>.</a:t>
            </a:r>
          </a:p>
          <a:p>
            <a:pPr algn="just"/>
            <a:r>
              <a:rPr lang="pt-BR" sz="2800" b="1" dirty="0"/>
              <a:t>• O Guarani: </a:t>
            </a:r>
            <a:r>
              <a:rPr lang="pt-BR" sz="2800" dirty="0"/>
              <a:t>o índio goitacá Peri protegendo e salvando </a:t>
            </a:r>
            <a:r>
              <a:rPr lang="pt-BR" sz="2800" dirty="0" smtClean="0"/>
              <a:t>sua amada </a:t>
            </a:r>
            <a:r>
              <a:rPr lang="pt-BR" sz="2800" dirty="0"/>
              <a:t>Ceci, uma branca.</a:t>
            </a:r>
          </a:p>
          <a:p>
            <a:pPr algn="just"/>
            <a:r>
              <a:rPr lang="pt-BR" sz="2800" b="1" dirty="0"/>
              <a:t>• Iracema: </a:t>
            </a:r>
            <a:r>
              <a:rPr lang="pt-BR" sz="2800" dirty="0"/>
              <a:t>a índia tabajara e seu devotado amor por </a:t>
            </a:r>
            <a:r>
              <a:rPr lang="pt-BR" sz="2800" dirty="0" smtClean="0"/>
              <a:t>Martim, um </a:t>
            </a:r>
            <a:r>
              <a:rPr lang="pt-BR" sz="2800" dirty="0"/>
              <a:t>guerreiro branco.</a:t>
            </a:r>
          </a:p>
          <a:p>
            <a:pPr algn="just"/>
            <a:r>
              <a:rPr lang="pt-BR" sz="2800" b="1" dirty="0"/>
              <a:t>• Ubirajara: </a:t>
            </a:r>
            <a:r>
              <a:rPr lang="pt-BR" sz="2800" dirty="0"/>
              <a:t>os feitos e os afetos de Jaguaré, índio </a:t>
            </a:r>
            <a:r>
              <a:rPr lang="pt-BR" sz="2800" dirty="0" err="1"/>
              <a:t>araguaia</a:t>
            </a:r>
            <a:r>
              <a:rPr lang="pt-BR" sz="2800" dirty="0"/>
              <a:t>, </a:t>
            </a:r>
            <a:r>
              <a:rPr lang="pt-BR" sz="2800" dirty="0" smtClean="0"/>
              <a:t>no período </a:t>
            </a:r>
            <a:r>
              <a:rPr lang="pt-BR" sz="2800" dirty="0" err="1"/>
              <a:t>pré-cabralino</a:t>
            </a:r>
            <a:r>
              <a:rPr lang="pt-BR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461795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286603"/>
            <a:ext cx="12192000" cy="5998287"/>
          </a:xfrm>
        </p:spPr>
        <p:txBody>
          <a:bodyPr>
            <a:normAutofit/>
          </a:bodyPr>
          <a:lstStyle/>
          <a:p>
            <a:pPr algn="just"/>
            <a:r>
              <a:rPr lang="pt-BR" sz="3200" b="1" dirty="0"/>
              <a:t>• Romance histórico: </a:t>
            </a:r>
            <a:r>
              <a:rPr lang="pt-BR" sz="3200" dirty="0"/>
              <a:t>painel de época, remontando aos </a:t>
            </a:r>
            <a:r>
              <a:rPr lang="pt-BR" sz="3200" dirty="0" smtClean="0"/>
              <a:t>primórdios de </a:t>
            </a:r>
            <a:r>
              <a:rPr lang="pt-BR" sz="3200" dirty="0"/>
              <a:t>nossa formação </a:t>
            </a:r>
            <a:r>
              <a:rPr lang="pt-BR" sz="3200" dirty="0" err="1"/>
              <a:t>sócio-cultural</a:t>
            </a:r>
            <a:r>
              <a:rPr lang="pt-BR" sz="3200" dirty="0"/>
              <a:t>. Em </a:t>
            </a:r>
            <a:r>
              <a:rPr lang="pt-BR" sz="3200" b="1" dirty="0"/>
              <a:t>As minas </a:t>
            </a:r>
            <a:r>
              <a:rPr lang="pt-BR" sz="3200" b="1" dirty="0" smtClean="0"/>
              <a:t>de prata</a:t>
            </a:r>
            <a:r>
              <a:rPr lang="pt-BR" sz="3200" dirty="0"/>
              <a:t>: a reconstituição do período colonial da Bahia seiscentista.</a:t>
            </a:r>
          </a:p>
          <a:p>
            <a:pPr algn="just"/>
            <a:r>
              <a:rPr lang="pt-BR" sz="3200" dirty="0"/>
              <a:t>Em </a:t>
            </a:r>
            <a:r>
              <a:rPr lang="pt-BR" sz="3200" b="1" dirty="0"/>
              <a:t>Guerra dos mascates</a:t>
            </a:r>
            <a:r>
              <a:rPr lang="pt-BR" sz="3200" dirty="0"/>
              <a:t>: a exploração, em tom de </a:t>
            </a:r>
            <a:r>
              <a:rPr lang="pt-BR" sz="3200" dirty="0" smtClean="0"/>
              <a:t>comédia, da </a:t>
            </a:r>
            <a:r>
              <a:rPr lang="pt-BR" sz="3200" dirty="0"/>
              <a:t>histórica rivalidade entre os brasileiros de Olinda</a:t>
            </a:r>
          </a:p>
          <a:p>
            <a:pPr algn="just"/>
            <a:r>
              <a:rPr lang="pt-BR" sz="3200" dirty="0"/>
              <a:t>e os portugueses do Recife, por volta de 1710.</a:t>
            </a:r>
          </a:p>
          <a:p>
            <a:pPr algn="just"/>
            <a:r>
              <a:rPr lang="pt-BR" sz="3200" b="1" dirty="0"/>
              <a:t>• Romance regionalista: </a:t>
            </a:r>
            <a:r>
              <a:rPr lang="pt-BR" sz="3200" dirty="0"/>
              <a:t>tentativa de caracterização do </a:t>
            </a:r>
            <a:r>
              <a:rPr lang="pt-BR" sz="3200" dirty="0" smtClean="0"/>
              <a:t>que, na </a:t>
            </a:r>
            <a:r>
              <a:rPr lang="pt-BR" sz="3200" dirty="0"/>
              <a:t>época, eram as grandes regiões do país: o Norte (</a:t>
            </a:r>
            <a:r>
              <a:rPr lang="pt-BR" sz="3200" b="1" dirty="0"/>
              <a:t>O sertanejo</a:t>
            </a:r>
            <a:r>
              <a:rPr lang="pt-BR" sz="3200" dirty="0" smtClean="0"/>
              <a:t>); o </a:t>
            </a:r>
            <a:r>
              <a:rPr lang="pt-BR" sz="3200" dirty="0"/>
              <a:t>Sul (</a:t>
            </a:r>
            <a:r>
              <a:rPr lang="pt-BR" sz="3200" b="1" dirty="0"/>
              <a:t>O gaúcho</a:t>
            </a:r>
            <a:r>
              <a:rPr lang="pt-BR" sz="3200" dirty="0"/>
              <a:t>); e o Centro (</a:t>
            </a:r>
            <a:r>
              <a:rPr lang="pt-BR" sz="3200" b="1" dirty="0"/>
              <a:t>O tronco do ipê; Til</a:t>
            </a:r>
            <a:r>
              <a:rPr lang="pt-BR" sz="3200" dirty="0" smtClean="0"/>
              <a:t>). A </a:t>
            </a:r>
            <a:r>
              <a:rPr lang="pt-BR" sz="3200" dirty="0"/>
              <a:t>paisagem local; os habitantes: tipos, costumes, </a:t>
            </a:r>
            <a:r>
              <a:rPr lang="pt-BR" sz="3200" dirty="0" smtClean="0"/>
              <a:t>atividades, estruturas </a:t>
            </a:r>
            <a:r>
              <a:rPr lang="pt-BR" sz="3200" dirty="0"/>
              <a:t>sócias, linguagem.</a:t>
            </a:r>
          </a:p>
        </p:txBody>
      </p:sp>
    </p:spTree>
    <p:extLst>
      <p:ext uri="{BB962C8B-B14F-4D97-AF65-F5344CB8AC3E}">
        <p14:creationId xmlns:p14="http://schemas.microsoft.com/office/powerpoint/2010/main" val="548992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0152" y="286603"/>
            <a:ext cx="12101848" cy="5998287"/>
          </a:xfrm>
        </p:spPr>
        <p:txBody>
          <a:bodyPr>
            <a:normAutofit/>
          </a:bodyPr>
          <a:lstStyle/>
          <a:p>
            <a:pPr algn="just"/>
            <a:r>
              <a:rPr lang="pt-BR" sz="3600" b="1" dirty="0"/>
              <a:t>Contexto </a:t>
            </a:r>
            <a:r>
              <a:rPr lang="pt-BR" sz="3600" b="1" dirty="0" smtClean="0"/>
              <a:t>cultural</a:t>
            </a:r>
          </a:p>
          <a:p>
            <a:pPr marL="0" indent="0" algn="just">
              <a:buNone/>
            </a:pPr>
            <a:endParaRPr lang="pt-BR" sz="3600" b="1" dirty="0" smtClean="0"/>
          </a:p>
          <a:p>
            <a:pPr marL="0" indent="0" algn="just">
              <a:buNone/>
            </a:pPr>
            <a:r>
              <a:rPr lang="pt-BR" sz="3600" b="1" dirty="0"/>
              <a:t> </a:t>
            </a:r>
            <a:r>
              <a:rPr lang="pt-BR" sz="3600" b="1" dirty="0" smtClean="0"/>
              <a:t>   </a:t>
            </a:r>
            <a:r>
              <a:rPr lang="pt-BR" sz="3600" dirty="0" smtClean="0"/>
              <a:t>Recém </a:t>
            </a:r>
            <a:r>
              <a:rPr lang="pt-BR" sz="3600" dirty="0"/>
              <a:t>independente, o país procura afirmar sua identidade,</a:t>
            </a:r>
          </a:p>
          <a:p>
            <a:pPr algn="just"/>
            <a:r>
              <a:rPr lang="pt-BR" sz="3600" dirty="0"/>
              <a:t>tentando desenvolver uma cultura própria, baseada em suas </a:t>
            </a:r>
            <a:r>
              <a:rPr lang="pt-BR" sz="3600" dirty="0" smtClean="0"/>
              <a:t>raízes indígenas </a:t>
            </a:r>
            <a:r>
              <a:rPr lang="pt-BR" sz="3600" dirty="0"/>
              <a:t>ou sertanejas. </a:t>
            </a:r>
            <a:endParaRPr lang="pt-BR" sz="3600" dirty="0" smtClean="0"/>
          </a:p>
          <a:p>
            <a:pPr algn="just"/>
            <a:r>
              <a:rPr lang="pt-BR" sz="3600" dirty="0" smtClean="0"/>
              <a:t>   No </a:t>
            </a:r>
            <a:r>
              <a:rPr lang="pt-BR" sz="3600" dirty="0"/>
              <a:t>entanto, isso se faz a partir da </a:t>
            </a:r>
            <a:r>
              <a:rPr lang="pt-BR" sz="3600" dirty="0" smtClean="0"/>
              <a:t>reprodução dos </a:t>
            </a:r>
            <a:r>
              <a:rPr lang="pt-BR" sz="3600" dirty="0"/>
              <a:t>modelos do romantismo europeu, o que reflete </a:t>
            </a:r>
            <a:r>
              <a:rPr lang="pt-BR" sz="3600" dirty="0" smtClean="0"/>
              <a:t>o caráter </a:t>
            </a:r>
            <a:r>
              <a:rPr lang="pt-BR" sz="3600" dirty="0"/>
              <a:t>intrinsecamente contraditório do </a:t>
            </a:r>
            <a:r>
              <a:rPr lang="pt-BR" sz="3600" dirty="0" err="1"/>
              <a:t>romatismo</a:t>
            </a:r>
            <a:r>
              <a:rPr lang="pt-BR" sz="3600" dirty="0"/>
              <a:t> brasileiro.</a:t>
            </a:r>
          </a:p>
        </p:txBody>
      </p:sp>
    </p:spTree>
    <p:extLst>
      <p:ext uri="{BB962C8B-B14F-4D97-AF65-F5344CB8AC3E}">
        <p14:creationId xmlns:p14="http://schemas.microsoft.com/office/powerpoint/2010/main" val="213485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Romance indianista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313645"/>
            <a:ext cx="12067504" cy="4555449"/>
          </a:xfrm>
        </p:spPr>
        <p:txBody>
          <a:bodyPr>
            <a:normAutofit/>
          </a:bodyPr>
          <a:lstStyle/>
          <a:p>
            <a:r>
              <a:rPr lang="pt-BR" sz="3200" dirty="0" smtClean="0"/>
              <a:t>O </a:t>
            </a:r>
            <a:r>
              <a:rPr lang="pt-BR" sz="3200" dirty="0"/>
              <a:t>romantismo no Brasil encontrou no “mito do bom </a:t>
            </a:r>
            <a:r>
              <a:rPr lang="pt-BR" sz="3200" dirty="0" smtClean="0"/>
              <a:t>selvagem” uma </a:t>
            </a:r>
            <a:r>
              <a:rPr lang="pt-BR" sz="3200" dirty="0"/>
              <a:t>maneira de enaltecer a cultura nacional. A produção com </a:t>
            </a:r>
            <a:r>
              <a:rPr lang="pt-BR" sz="3200" dirty="0" smtClean="0"/>
              <a:t>temática indígena </a:t>
            </a:r>
            <a:r>
              <a:rPr lang="pt-BR" sz="3200" dirty="0"/>
              <a:t>ficou conhecida como “romance indianista”.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1984" y="2764402"/>
            <a:ext cx="4130630" cy="2958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02565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90152" y="286603"/>
            <a:ext cx="12101848" cy="6062682"/>
          </a:xfrm>
        </p:spPr>
        <p:txBody>
          <a:bodyPr>
            <a:normAutofit/>
          </a:bodyPr>
          <a:lstStyle/>
          <a:p>
            <a:pPr algn="just"/>
            <a:r>
              <a:rPr lang="pt-BR" sz="3600" dirty="0" smtClean="0"/>
              <a:t>O Indianismo </a:t>
            </a:r>
            <a:r>
              <a:rPr lang="pt-BR" sz="3600" dirty="0"/>
              <a:t>está presente em </a:t>
            </a:r>
            <a:r>
              <a:rPr lang="pt-BR" sz="3600" dirty="0" smtClean="0"/>
              <a:t>nossas obras </a:t>
            </a:r>
            <a:r>
              <a:rPr lang="pt-BR" sz="3600" dirty="0"/>
              <a:t>literárias românticas, enquanto idealização e </a:t>
            </a:r>
            <a:r>
              <a:rPr lang="pt-BR" sz="3600" dirty="0" smtClean="0"/>
              <a:t>valorização do </a:t>
            </a:r>
            <a:r>
              <a:rPr lang="pt-BR" sz="3600" dirty="0"/>
              <a:t>índio, e também enquanto registro ou invenção </a:t>
            </a:r>
            <a:r>
              <a:rPr lang="pt-BR" sz="3600" dirty="0" smtClean="0"/>
              <a:t>imaginária de </a:t>
            </a:r>
            <a:r>
              <a:rPr lang="pt-BR" sz="3600" dirty="0"/>
              <a:t>seu modo de vida, costumes e crenças, bem como de </a:t>
            </a:r>
            <a:r>
              <a:rPr lang="pt-BR" sz="3600" dirty="0" smtClean="0"/>
              <a:t>sua  linguagem.</a:t>
            </a:r>
          </a:p>
          <a:p>
            <a:pPr algn="just"/>
            <a:r>
              <a:rPr lang="pt-BR" sz="3600" dirty="0" smtClean="0"/>
              <a:t> </a:t>
            </a:r>
            <a:r>
              <a:rPr lang="pt-BR" sz="3600" dirty="0"/>
              <a:t>Na época, tiveram impulso os estudos da </a:t>
            </a:r>
            <a:r>
              <a:rPr lang="pt-BR" sz="3600" dirty="0" smtClean="0"/>
              <a:t>língua tupi </a:t>
            </a:r>
            <a:r>
              <a:rPr lang="pt-BR" sz="3600" dirty="0"/>
              <a:t>antiga, cujos vocábulos foram a partir de então aos </a:t>
            </a:r>
            <a:r>
              <a:rPr lang="pt-BR" sz="3600" dirty="0" smtClean="0"/>
              <a:t>poucos integrando </a:t>
            </a:r>
            <a:r>
              <a:rPr lang="pt-BR" sz="3600" dirty="0"/>
              <a:t>a linguagem culta do Português escrito no Brasil</a:t>
            </a:r>
            <a:r>
              <a:rPr lang="pt-BR" sz="3600" dirty="0" smtClean="0"/>
              <a:t>.</a:t>
            </a:r>
            <a:r>
              <a:rPr lang="pt-BR" sz="3600" dirty="0"/>
              <a:t> Os exemplos mais evidentes e significativos desse </a:t>
            </a:r>
            <a:r>
              <a:rPr lang="pt-BR" sz="3600" dirty="0" smtClean="0"/>
              <a:t>Indianismo podem </a:t>
            </a:r>
            <a:r>
              <a:rPr lang="pt-BR" sz="3600" dirty="0"/>
              <a:t>ser encontrados </a:t>
            </a:r>
            <a:r>
              <a:rPr lang="pt-BR" sz="3600" b="1" dirty="0">
                <a:solidFill>
                  <a:srgbClr val="7030A0"/>
                </a:solidFill>
              </a:rPr>
              <a:t>na poesia de Gonçalves Dias e </a:t>
            </a:r>
            <a:r>
              <a:rPr lang="pt-BR" sz="3600" b="1" dirty="0" smtClean="0">
                <a:solidFill>
                  <a:srgbClr val="7030A0"/>
                </a:solidFill>
              </a:rPr>
              <a:t>na prosa </a:t>
            </a:r>
            <a:r>
              <a:rPr lang="pt-BR" sz="3600" b="1" dirty="0">
                <a:solidFill>
                  <a:srgbClr val="7030A0"/>
                </a:solidFill>
              </a:rPr>
              <a:t>de José de Alencar,</a:t>
            </a:r>
            <a:r>
              <a:rPr lang="pt-BR" sz="3600" dirty="0"/>
              <a:t> com destaque na obra deste </a:t>
            </a:r>
            <a:r>
              <a:rPr lang="pt-BR" sz="3600" dirty="0" smtClean="0"/>
              <a:t>último para </a:t>
            </a:r>
            <a:r>
              <a:rPr lang="pt-BR" sz="3600" b="1" i="1" dirty="0">
                <a:solidFill>
                  <a:srgbClr val="7030A0"/>
                </a:solidFill>
              </a:rPr>
              <a:t>“O Guarani”, “Ubirajara” e “Iracema”.</a:t>
            </a:r>
          </a:p>
        </p:txBody>
      </p:sp>
    </p:spTree>
    <p:extLst>
      <p:ext uri="{BB962C8B-B14F-4D97-AF65-F5344CB8AC3E}">
        <p14:creationId xmlns:p14="http://schemas.microsoft.com/office/powerpoint/2010/main" val="3473805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5909" y="286603"/>
            <a:ext cx="11964473" cy="6139955"/>
          </a:xfrm>
        </p:spPr>
        <p:txBody>
          <a:bodyPr/>
          <a:lstStyle/>
          <a:p>
            <a:pPr algn="just"/>
            <a:r>
              <a:rPr lang="pt-BR" sz="3600" b="1" dirty="0" smtClean="0"/>
              <a:t>Leia</a:t>
            </a:r>
            <a:r>
              <a:rPr lang="pt-BR" sz="3600" b="1" dirty="0"/>
              <a:t>.</a:t>
            </a:r>
          </a:p>
          <a:p>
            <a:pPr algn="just"/>
            <a:r>
              <a:rPr lang="pt-BR" sz="3600" dirty="0"/>
              <a:t>"O indianismo dos românticos [...] denota tendência para particularizar os grandes temas, as grandes </a:t>
            </a:r>
            <a:r>
              <a:rPr lang="pt-BR" sz="3600" dirty="0" smtClean="0"/>
              <a:t>atitudes de </a:t>
            </a:r>
            <a:r>
              <a:rPr lang="pt-BR" sz="3600" dirty="0"/>
              <a:t>que se nutria a literatura ocidental, inserindo-as na realidade local, tratando-as como próprias de uma </a:t>
            </a:r>
            <a:r>
              <a:rPr lang="pt-BR" sz="3600" dirty="0" smtClean="0"/>
              <a:t>tradição brasileira</a:t>
            </a:r>
            <a:r>
              <a:rPr lang="pt-BR" sz="3600" dirty="0"/>
              <a:t>."</a:t>
            </a:r>
          </a:p>
          <a:p>
            <a:r>
              <a:rPr lang="pt-BR" i="1" dirty="0"/>
              <a:t>(</a:t>
            </a:r>
            <a:r>
              <a:rPr lang="pt-BR" i="1" dirty="0" err="1"/>
              <a:t>Antonio</a:t>
            </a:r>
            <a:r>
              <a:rPr lang="pt-BR" i="1" dirty="0"/>
              <a:t> Candido, Formação da Literatura Brasileira)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2844434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3031" y="286603"/>
            <a:ext cx="11977352" cy="6011165"/>
          </a:xfrm>
        </p:spPr>
        <p:txBody>
          <a:bodyPr>
            <a:normAutofit/>
          </a:bodyPr>
          <a:lstStyle/>
          <a:p>
            <a:pPr algn="just"/>
            <a:r>
              <a:rPr lang="pt-BR" sz="3600" dirty="0"/>
              <a:t>Considerando-se o texto acima, pode-se dizer que o Indianismo, na literatura romântica brasileira:</a:t>
            </a:r>
          </a:p>
          <a:p>
            <a:pPr algn="just"/>
            <a:r>
              <a:rPr lang="pt-BR" sz="3600" dirty="0"/>
              <a:t>a) procurou ser uma cópia dos modelos europeus</a:t>
            </a:r>
          </a:p>
          <a:p>
            <a:pPr algn="just"/>
            <a:r>
              <a:rPr lang="pt-BR" sz="3600" dirty="0"/>
              <a:t>b) adaptou a realidade brasileira aos modelos europeus</a:t>
            </a:r>
          </a:p>
          <a:p>
            <a:pPr algn="just"/>
            <a:r>
              <a:rPr lang="pt-BR" sz="3600" dirty="0"/>
              <a:t>c) ignorou a literatura ocidental para valorizar a tradição brasileira</a:t>
            </a:r>
          </a:p>
          <a:p>
            <a:pPr algn="just"/>
            <a:r>
              <a:rPr lang="pt-BR" sz="3600" dirty="0"/>
              <a:t>d) deformou a tradição brasileira para adaptá-la à literatura ocidental</a:t>
            </a:r>
          </a:p>
          <a:p>
            <a:pPr algn="just"/>
            <a:r>
              <a:rPr lang="pt-BR" sz="3600" dirty="0"/>
              <a:t>e) procurou adaptar os modelos europeus à realidade local</a:t>
            </a:r>
          </a:p>
        </p:txBody>
      </p:sp>
    </p:spTree>
    <p:extLst>
      <p:ext uri="{BB962C8B-B14F-4D97-AF65-F5344CB8AC3E}">
        <p14:creationId xmlns:p14="http://schemas.microsoft.com/office/powerpoint/2010/main" val="1015246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5910" y="286603"/>
            <a:ext cx="12076090" cy="6062681"/>
          </a:xfrm>
        </p:spPr>
        <p:txBody>
          <a:bodyPr>
            <a:normAutofit/>
          </a:bodyPr>
          <a:lstStyle/>
          <a:p>
            <a:pPr algn="just"/>
            <a:r>
              <a:rPr lang="pt-BR" sz="3200" b="1" dirty="0"/>
              <a:t>Características de estilo</a:t>
            </a:r>
          </a:p>
          <a:p>
            <a:pPr algn="just"/>
            <a:r>
              <a:rPr lang="pt-BR" sz="3200" dirty="0"/>
              <a:t>De maneira geral, predominam as mesmas </a:t>
            </a:r>
            <a:r>
              <a:rPr lang="pt-BR" sz="3200" dirty="0" smtClean="0"/>
              <a:t>características do </a:t>
            </a:r>
            <a:r>
              <a:rPr lang="pt-BR" sz="3200" dirty="0"/>
              <a:t>romantismo europeu. Contudo, vale mencionar a busca </a:t>
            </a:r>
            <a:r>
              <a:rPr lang="pt-BR" sz="3200" dirty="0" smtClean="0"/>
              <a:t>de autores </a:t>
            </a:r>
            <a:r>
              <a:rPr lang="pt-BR" sz="3200" dirty="0"/>
              <a:t>como Gonçalves Dias e José de Alencar de “</a:t>
            </a:r>
            <a:r>
              <a:rPr lang="pt-BR" sz="3200" dirty="0" smtClean="0"/>
              <a:t>abrasileirar” a </a:t>
            </a:r>
            <a:r>
              <a:rPr lang="pt-BR" sz="3200" dirty="0"/>
              <a:t>língua portuguesa. </a:t>
            </a:r>
            <a:endParaRPr lang="pt-BR" sz="3200" dirty="0" smtClean="0"/>
          </a:p>
          <a:p>
            <a:pPr algn="just"/>
            <a:r>
              <a:rPr lang="pt-BR" sz="3200" dirty="0" smtClean="0"/>
              <a:t>Também </a:t>
            </a:r>
            <a:r>
              <a:rPr lang="pt-BR" sz="3200" dirty="0"/>
              <a:t>merecem destaque o </a:t>
            </a:r>
            <a:r>
              <a:rPr lang="pt-BR" sz="3200" dirty="0" smtClean="0"/>
              <a:t>Indianismo (que </a:t>
            </a:r>
            <a:r>
              <a:rPr lang="pt-BR" sz="3200" dirty="0"/>
              <a:t>ganhou forma através da prosa romântica e da </a:t>
            </a:r>
            <a:r>
              <a:rPr lang="pt-BR" sz="3200" dirty="0" smtClean="0"/>
              <a:t>poesia do </a:t>
            </a:r>
            <a:r>
              <a:rPr lang="pt-BR" sz="3200" dirty="0"/>
              <a:t>Romantismo) e o regionalismo, expressões </a:t>
            </a:r>
            <a:r>
              <a:rPr lang="pt-BR" sz="3200" dirty="0" smtClean="0"/>
              <a:t>tipicamente brasileiras </a:t>
            </a:r>
            <a:r>
              <a:rPr lang="pt-BR" sz="3200" dirty="0"/>
              <a:t>do nacionalismo romântico. Com o </a:t>
            </a:r>
            <a:r>
              <a:rPr lang="pt-BR" sz="3200" dirty="0" smtClean="0"/>
              <a:t>Romantismo, tem </a:t>
            </a:r>
            <a:r>
              <a:rPr lang="pt-BR" sz="3200" dirty="0"/>
              <a:t>início da prosa de ficção brasileira.</a:t>
            </a:r>
          </a:p>
        </p:txBody>
      </p:sp>
    </p:spTree>
    <p:extLst>
      <p:ext uri="{BB962C8B-B14F-4D97-AF65-F5344CB8AC3E}">
        <p14:creationId xmlns:p14="http://schemas.microsoft.com/office/powerpoint/2010/main" val="2725819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2"/>
          </p:nvPr>
        </p:nvSpPr>
        <p:spPr>
          <a:xfrm>
            <a:off x="1097280" y="286603"/>
            <a:ext cx="4937760" cy="5673931"/>
          </a:xfrm>
        </p:spPr>
        <p:txBody>
          <a:bodyPr>
            <a:noAutofit/>
          </a:bodyPr>
          <a:lstStyle/>
          <a:p>
            <a:r>
              <a:rPr lang="pt-BR" sz="2800" b="1" dirty="0"/>
              <a:t>Principais autores</a:t>
            </a:r>
          </a:p>
          <a:p>
            <a:r>
              <a:rPr lang="pt-BR" sz="2800" b="1" dirty="0"/>
              <a:t>Poesia</a:t>
            </a:r>
          </a:p>
          <a:p>
            <a:r>
              <a:rPr lang="pt-BR" sz="2800" dirty="0"/>
              <a:t>• </a:t>
            </a:r>
            <a:r>
              <a:rPr lang="pt-BR" sz="2800" b="1" i="1" dirty="0"/>
              <a:t>Gonçalves Dias</a:t>
            </a:r>
          </a:p>
          <a:p>
            <a:r>
              <a:rPr lang="pt-BR" sz="2800" b="1" i="1" dirty="0"/>
              <a:t>• Álvares de Azevedo</a:t>
            </a:r>
          </a:p>
          <a:p>
            <a:r>
              <a:rPr lang="pt-BR" sz="2800" b="1" i="1" dirty="0"/>
              <a:t>• Castro Alves</a:t>
            </a:r>
          </a:p>
          <a:p>
            <a:r>
              <a:rPr lang="pt-BR" sz="2800" b="1" i="1" dirty="0"/>
              <a:t>• </a:t>
            </a:r>
            <a:r>
              <a:rPr lang="pt-BR" sz="2800" b="1" i="1" dirty="0" smtClean="0"/>
              <a:t>Sousândrade</a:t>
            </a:r>
            <a:endParaRPr lang="pt-BR" sz="2800" b="1" i="1" dirty="0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Conteúdo 6"/>
          <p:cNvSpPr>
            <a:spLocks noGrp="1"/>
          </p:cNvSpPr>
          <p:nvPr>
            <p:ph sz="quarter" idx="4"/>
          </p:nvPr>
        </p:nvSpPr>
        <p:spPr>
          <a:xfrm>
            <a:off x="6217920" y="286603"/>
            <a:ext cx="4937760" cy="5673931"/>
          </a:xfrm>
        </p:spPr>
        <p:txBody>
          <a:bodyPr>
            <a:normAutofit fontScale="92500" lnSpcReduction="10000"/>
          </a:bodyPr>
          <a:lstStyle/>
          <a:p>
            <a:r>
              <a:rPr lang="pt-BR" sz="2800" b="1" dirty="0"/>
              <a:t>Prosa</a:t>
            </a:r>
          </a:p>
          <a:p>
            <a:r>
              <a:rPr lang="pt-BR" sz="2800" b="1" dirty="0"/>
              <a:t>• Joaquim Manuel de Macedo</a:t>
            </a:r>
          </a:p>
          <a:p>
            <a:r>
              <a:rPr lang="pt-BR" sz="2800" b="1" dirty="0"/>
              <a:t>• José de Alencar</a:t>
            </a:r>
          </a:p>
          <a:p>
            <a:r>
              <a:rPr lang="pt-BR" sz="2800" b="1" dirty="0"/>
              <a:t>• Bernardo Guimarães</a:t>
            </a:r>
          </a:p>
          <a:p>
            <a:r>
              <a:rPr lang="pt-BR" sz="2800" b="1" dirty="0"/>
              <a:t>• Manuel Antônio de Almeida</a:t>
            </a:r>
          </a:p>
          <a:p>
            <a:r>
              <a:rPr lang="pt-BR" sz="2800" b="1" dirty="0"/>
              <a:t>Machado de Assis</a:t>
            </a:r>
            <a:r>
              <a:rPr lang="pt-BR" sz="2800" dirty="0"/>
              <a:t> (</a:t>
            </a:r>
            <a:r>
              <a:rPr lang="pt-BR" sz="2800" dirty="0" smtClean="0"/>
              <a:t>Obras: Ressurreição</a:t>
            </a:r>
            <a:r>
              <a:rPr lang="pt-BR" sz="2800" dirty="0"/>
              <a:t>; A mão e a luva; </a:t>
            </a:r>
            <a:r>
              <a:rPr lang="pt-BR" sz="2800" dirty="0" smtClean="0"/>
              <a:t>Helena e </a:t>
            </a:r>
            <a:r>
              <a:rPr lang="pt-BR" sz="2800" dirty="0"/>
              <a:t>Iaiá Garcia)</a:t>
            </a:r>
          </a:p>
          <a:p>
            <a:r>
              <a:rPr lang="pt-BR" sz="2800" dirty="0"/>
              <a:t>• </a:t>
            </a:r>
            <a:r>
              <a:rPr lang="pt-BR" sz="2800" b="1" dirty="0"/>
              <a:t>Franklin Távora </a:t>
            </a:r>
            <a:r>
              <a:rPr lang="pt-BR" sz="2800" dirty="0"/>
              <a:t>– iniciou o romantismo regionalista no </a:t>
            </a:r>
            <a:r>
              <a:rPr lang="pt-BR" sz="2800" dirty="0" smtClean="0"/>
              <a:t>nordeste (Obras</a:t>
            </a:r>
            <a:r>
              <a:rPr lang="pt-BR" sz="2800" dirty="0"/>
              <a:t>: Trindade maldita; a cada se palha; Os índios </a:t>
            </a:r>
            <a:r>
              <a:rPr lang="pt-BR" sz="2800" dirty="0" smtClean="0"/>
              <a:t>do Jaguaribe </a:t>
            </a:r>
            <a:r>
              <a:rPr lang="pt-BR" sz="2800" dirty="0"/>
              <a:t>e Três lágrimas)</a:t>
            </a:r>
          </a:p>
        </p:txBody>
      </p:sp>
    </p:spTree>
    <p:extLst>
      <p:ext uri="{BB962C8B-B14F-4D97-AF65-F5344CB8AC3E}">
        <p14:creationId xmlns:p14="http://schemas.microsoft.com/office/powerpoint/2010/main" val="2955285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0152" y="286603"/>
            <a:ext cx="12101848" cy="5985407"/>
          </a:xfrm>
        </p:spPr>
        <p:txBody>
          <a:bodyPr>
            <a:normAutofit/>
          </a:bodyPr>
          <a:lstStyle/>
          <a:p>
            <a:r>
              <a:rPr lang="pt-BR" sz="2800" b="1" dirty="0"/>
              <a:t>Características</a:t>
            </a:r>
          </a:p>
          <a:p>
            <a:r>
              <a:rPr lang="pt-BR" sz="2800" b="1" dirty="0"/>
              <a:t>• Subjetivismo: </a:t>
            </a:r>
            <a:r>
              <a:rPr lang="pt-BR" sz="2800" dirty="0"/>
              <a:t>a expressão do “eu”; a realidade é captada </a:t>
            </a:r>
            <a:r>
              <a:rPr lang="pt-BR" sz="2800" dirty="0" smtClean="0"/>
              <a:t>e filtrada </a:t>
            </a:r>
            <a:r>
              <a:rPr lang="pt-BR" sz="2800" dirty="0"/>
              <a:t>através da percepção particular do indivíduo.</a:t>
            </a:r>
          </a:p>
          <a:p>
            <a:r>
              <a:rPr lang="pt-BR" sz="2800" b="1" dirty="0"/>
              <a:t>• Sentimentalismo: </a:t>
            </a:r>
            <a:r>
              <a:rPr lang="pt-BR" sz="2800" dirty="0"/>
              <a:t>o “coração” é a medida de tudo, </a:t>
            </a:r>
            <a:r>
              <a:rPr lang="pt-BR" sz="2800" dirty="0" smtClean="0"/>
              <a:t>justifica todas </a:t>
            </a:r>
            <a:r>
              <a:rPr lang="pt-BR" sz="2800" dirty="0"/>
              <a:t>as ações.</a:t>
            </a:r>
          </a:p>
          <a:p>
            <a:r>
              <a:rPr lang="pt-BR" sz="2800" b="1" dirty="0"/>
              <a:t>• Idealização: </a:t>
            </a:r>
            <a:r>
              <a:rPr lang="pt-BR" sz="2800" dirty="0"/>
              <a:t>imagina tudo mais perfeito – a mulher, o </a:t>
            </a:r>
            <a:r>
              <a:rPr lang="pt-BR" sz="2800" dirty="0" smtClean="0"/>
              <a:t>herói, o </a:t>
            </a:r>
            <a:r>
              <a:rPr lang="pt-BR" sz="2800" dirty="0"/>
              <a:t>tempo, o espaço.</a:t>
            </a:r>
          </a:p>
          <a:p>
            <a:r>
              <a:rPr lang="pt-BR" sz="2800" b="1" dirty="0"/>
              <a:t>• Evasão: </a:t>
            </a:r>
            <a:r>
              <a:rPr lang="pt-BR" sz="2800" dirty="0"/>
              <a:t>fuga da sociedade com a qual está em conflito; </a:t>
            </a:r>
            <a:r>
              <a:rPr lang="pt-BR" sz="2800" dirty="0" smtClean="0"/>
              <a:t>sentimento de </a:t>
            </a:r>
            <a:r>
              <a:rPr lang="pt-BR" sz="2800" dirty="0"/>
              <a:t>solidão.</a:t>
            </a:r>
          </a:p>
          <a:p>
            <a:r>
              <a:rPr lang="pt-BR" sz="2800" b="1" dirty="0"/>
              <a:t>• Natureza: </a:t>
            </a:r>
            <a:r>
              <a:rPr lang="pt-BR" sz="2800" dirty="0"/>
              <a:t>cúmplice, refúgio, confidente do eu-lírico, </a:t>
            </a:r>
            <a:r>
              <a:rPr lang="pt-BR" sz="2800" dirty="0" smtClean="0"/>
              <a:t>reflexo de </a:t>
            </a:r>
            <a:r>
              <a:rPr lang="pt-BR" sz="2800" dirty="0"/>
              <a:t>seu mundo interior; motivo de ufanismo nacionalista.</a:t>
            </a:r>
          </a:p>
          <a:p>
            <a:r>
              <a:rPr lang="pt-BR" sz="2800" b="1" dirty="0"/>
              <a:t>• Liberdade: </a:t>
            </a:r>
            <a:r>
              <a:rPr lang="pt-BR" sz="2800" dirty="0"/>
              <a:t>desprezo às convenções acadêmicas, para ser </a:t>
            </a:r>
            <a:r>
              <a:rPr lang="pt-BR" sz="2800" dirty="0" smtClean="0"/>
              <a:t>livre em </a:t>
            </a:r>
            <a:r>
              <a:rPr lang="pt-BR" sz="2800" dirty="0"/>
              <a:t>sua expressão artística.</a:t>
            </a:r>
          </a:p>
          <a:p>
            <a:r>
              <a:rPr lang="pt-BR" sz="2800" b="1" dirty="0"/>
              <a:t>• Nacionalismo: </a:t>
            </a:r>
            <a:r>
              <a:rPr lang="pt-BR" sz="2800" dirty="0"/>
              <a:t>valorização das manifestações populares </a:t>
            </a:r>
            <a:r>
              <a:rPr lang="pt-BR" sz="2800" dirty="0" smtClean="0"/>
              <a:t>de arte </a:t>
            </a:r>
            <a:r>
              <a:rPr lang="pt-BR" sz="2800" dirty="0"/>
              <a:t>e cultura, busca das raízes da nacionalidade. (cf. </a:t>
            </a:r>
            <a:r>
              <a:rPr lang="pt-BR" sz="2800" dirty="0" smtClean="0"/>
              <a:t>Indianismo e </a:t>
            </a:r>
            <a:r>
              <a:rPr lang="pt-BR" sz="2800" dirty="0"/>
              <a:t>Regionalismo)</a:t>
            </a:r>
          </a:p>
        </p:txBody>
      </p:sp>
    </p:spTree>
    <p:extLst>
      <p:ext uri="{BB962C8B-B14F-4D97-AF65-F5344CB8AC3E}">
        <p14:creationId xmlns:p14="http://schemas.microsoft.com/office/powerpoint/2010/main" val="4070785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286603"/>
            <a:ext cx="12192000" cy="5946772"/>
          </a:xfrm>
        </p:spPr>
        <p:txBody>
          <a:bodyPr>
            <a:normAutofit/>
          </a:bodyPr>
          <a:lstStyle/>
          <a:p>
            <a:pPr algn="just"/>
            <a:r>
              <a:rPr lang="pt-BR" sz="3200" b="1" i="1" dirty="0"/>
              <a:t>Terceira geração: a gênese de uma nova </a:t>
            </a:r>
            <a:r>
              <a:rPr lang="pt-BR" sz="3200" b="1" i="1" dirty="0" smtClean="0"/>
              <a:t>lírica amorosa</a:t>
            </a:r>
          </a:p>
          <a:p>
            <a:pPr algn="just"/>
            <a:endParaRPr lang="pt-BR" sz="3200" b="1" i="1" dirty="0"/>
          </a:p>
          <a:p>
            <a:pPr algn="just"/>
            <a:r>
              <a:rPr lang="pt-BR" sz="3200" dirty="0"/>
              <a:t>Em 1847, na fazenda Cabaceiras, em Curralinho (Bahia), </a:t>
            </a:r>
            <a:r>
              <a:rPr lang="pt-BR" sz="3200" dirty="0" smtClean="0"/>
              <a:t>nascia Antônio </a:t>
            </a:r>
            <a:r>
              <a:rPr lang="pt-BR" sz="3200" dirty="0"/>
              <a:t>de Castro Alves, menino destinado a tornar-se </a:t>
            </a:r>
            <a:r>
              <a:rPr lang="pt-BR" sz="3200" dirty="0" smtClean="0"/>
              <a:t>um dos </a:t>
            </a:r>
            <a:r>
              <a:rPr lang="pt-BR" sz="3200" dirty="0"/>
              <a:t>mais conhecidos e admirados poetas românticos brasileiros.</a:t>
            </a:r>
          </a:p>
          <a:p>
            <a:pPr algn="just"/>
            <a:r>
              <a:rPr lang="pt-BR" sz="3200" dirty="0"/>
              <a:t>No cenário político, desde 1840 reinava o nosso imperador </a:t>
            </a:r>
            <a:r>
              <a:rPr lang="pt-BR" sz="3200" dirty="0" smtClean="0"/>
              <a:t>menino, D</a:t>
            </a:r>
            <a:r>
              <a:rPr lang="pt-BR" sz="3200" dirty="0"/>
              <a:t>. Pedro II. Com quatorze anos, Pedro II herdara do pai, </a:t>
            </a:r>
            <a:r>
              <a:rPr lang="pt-BR" sz="3200" dirty="0" smtClean="0"/>
              <a:t>além da </a:t>
            </a:r>
            <a:r>
              <a:rPr lang="pt-BR" sz="3200" dirty="0"/>
              <a:t>coroa, um país imerso em uma das maiores crises econômicas.</a:t>
            </a:r>
          </a:p>
        </p:txBody>
      </p:sp>
    </p:spTree>
    <p:extLst>
      <p:ext uri="{BB962C8B-B14F-4D97-AF65-F5344CB8AC3E}">
        <p14:creationId xmlns:p14="http://schemas.microsoft.com/office/powerpoint/2010/main" val="3679072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3031" y="425003"/>
            <a:ext cx="12088969" cy="5795493"/>
          </a:xfrm>
        </p:spPr>
        <p:txBody>
          <a:bodyPr>
            <a:normAutofit/>
          </a:bodyPr>
          <a:lstStyle/>
          <a:p>
            <a:pPr algn="just"/>
            <a:r>
              <a:rPr lang="pt-BR" sz="3600" dirty="0"/>
              <a:t>Aos poucos o cenário brasileiro foi se modificando. Na </a:t>
            </a:r>
            <a:r>
              <a:rPr lang="pt-BR" sz="3600" dirty="0" smtClean="0"/>
              <a:t>economia, a </a:t>
            </a:r>
            <a:r>
              <a:rPr lang="pt-BR" sz="3600" dirty="0"/>
              <a:t>década de 1850 viu o café chegar ao apogeu no </a:t>
            </a:r>
            <a:r>
              <a:rPr lang="pt-BR" sz="3600" dirty="0" smtClean="0"/>
              <a:t>mercado e</a:t>
            </a:r>
            <a:r>
              <a:rPr lang="pt-BR" sz="3600" dirty="0"/>
              <a:t>, com ele, novos tempos de prosperidade econômica </a:t>
            </a:r>
            <a:r>
              <a:rPr lang="pt-BR" sz="3600" dirty="0" smtClean="0"/>
              <a:t>para os </a:t>
            </a:r>
            <a:r>
              <a:rPr lang="pt-BR" sz="3600" dirty="0"/>
              <a:t>membros de nossa classe latifundiária. </a:t>
            </a:r>
            <a:endParaRPr lang="pt-BR" sz="3600" dirty="0" smtClean="0"/>
          </a:p>
          <a:p>
            <a:pPr algn="just"/>
            <a:r>
              <a:rPr lang="pt-BR" sz="3600" dirty="0" smtClean="0"/>
              <a:t>Entre </a:t>
            </a:r>
            <a:r>
              <a:rPr lang="pt-BR" sz="3600" dirty="0"/>
              <a:t>eles estavam </a:t>
            </a:r>
            <a:r>
              <a:rPr lang="pt-BR" sz="3600" dirty="0" smtClean="0"/>
              <a:t>os mais </a:t>
            </a:r>
            <a:r>
              <a:rPr lang="pt-BR" sz="3600" dirty="0"/>
              <a:t>arraigados defensores de um sistema escravista que, </a:t>
            </a:r>
            <a:r>
              <a:rPr lang="pt-BR" sz="3600" dirty="0" smtClean="0"/>
              <a:t>ano mais </a:t>
            </a:r>
            <a:r>
              <a:rPr lang="pt-BR" sz="3600" dirty="0"/>
              <a:t>tarde, seria alvo dos poemas de Antônio Castro Alves.</a:t>
            </a:r>
          </a:p>
        </p:txBody>
      </p:sp>
    </p:spTree>
    <p:extLst>
      <p:ext uri="{BB962C8B-B14F-4D97-AF65-F5344CB8AC3E}">
        <p14:creationId xmlns:p14="http://schemas.microsoft.com/office/powerpoint/2010/main" val="3250771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5910" y="286603"/>
            <a:ext cx="12076090" cy="5959651"/>
          </a:xfrm>
        </p:spPr>
        <p:txBody>
          <a:bodyPr>
            <a:normAutofit/>
          </a:bodyPr>
          <a:lstStyle/>
          <a:p>
            <a:pPr algn="just"/>
            <a:r>
              <a:rPr lang="pt-BR" sz="3600" dirty="0"/>
              <a:t>O envolvimento de Castro Alves com as questões </a:t>
            </a:r>
            <a:r>
              <a:rPr lang="pt-BR" sz="3600" dirty="0" smtClean="0"/>
              <a:t>libertárias tem </a:t>
            </a:r>
            <a:r>
              <a:rPr lang="pt-BR" sz="3600" dirty="0"/>
              <a:t>início no recife e intensifica-se com sua vinda para </a:t>
            </a:r>
            <a:r>
              <a:rPr lang="pt-BR" sz="3600" dirty="0" smtClean="0"/>
              <a:t>São Paulo</a:t>
            </a:r>
            <a:r>
              <a:rPr lang="pt-BR" sz="3600" dirty="0"/>
              <a:t>. </a:t>
            </a:r>
            <a:endParaRPr lang="pt-BR" sz="3600" dirty="0" smtClean="0"/>
          </a:p>
          <a:p>
            <a:pPr algn="just"/>
            <a:r>
              <a:rPr lang="pt-BR" sz="3600" dirty="0" smtClean="0"/>
              <a:t>A </a:t>
            </a:r>
            <a:r>
              <a:rPr lang="pt-BR" sz="3600" dirty="0"/>
              <a:t>prosperidade econômica, gerada pelas exportações </a:t>
            </a:r>
            <a:r>
              <a:rPr lang="pt-BR" sz="3600" dirty="0" smtClean="0"/>
              <a:t>de café</a:t>
            </a:r>
            <a:r>
              <a:rPr lang="pt-BR" sz="3600" dirty="0"/>
              <a:t>, fez com que o poeta encontrasse uma cidade com </a:t>
            </a:r>
            <a:r>
              <a:rPr lang="pt-BR" sz="3600" dirty="0" smtClean="0"/>
              <a:t>muitos melhoramentos </a:t>
            </a:r>
            <a:r>
              <a:rPr lang="pt-BR" sz="3600" dirty="0"/>
              <a:t>urbanos. Porém, a mancha da escravidão </a:t>
            </a:r>
            <a:r>
              <a:rPr lang="pt-BR" sz="3600" dirty="0" smtClean="0"/>
              <a:t>maculava o </a:t>
            </a:r>
            <a:r>
              <a:rPr lang="pt-BR" sz="3600" dirty="0"/>
              <a:t>solo brasileiro. Nos engenhos, as senzalas úmidas e</a:t>
            </a:r>
          </a:p>
          <a:p>
            <a:pPr algn="just"/>
            <a:r>
              <a:rPr lang="pt-BR" sz="3600" dirty="0"/>
              <a:t>frias eram testemunhas da desgraça de um povo.</a:t>
            </a:r>
          </a:p>
        </p:txBody>
      </p:sp>
    </p:spTree>
    <p:extLst>
      <p:ext uri="{BB962C8B-B14F-4D97-AF65-F5344CB8AC3E}">
        <p14:creationId xmlns:p14="http://schemas.microsoft.com/office/powerpoint/2010/main" val="85114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iva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110</TotalTime>
  <Words>2535</Words>
  <Application>Microsoft Office PowerPoint</Application>
  <PresentationFormat>Widescreen</PresentationFormat>
  <Paragraphs>202</Paragraphs>
  <Slides>33</Slides>
  <Notes>5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33</vt:i4>
      </vt:variant>
    </vt:vector>
  </HeadingPairs>
  <TitlesOfParts>
    <vt:vector size="42" baseType="lpstr">
      <vt:lpstr>BatangChe</vt:lpstr>
      <vt:lpstr>Arial</vt:lpstr>
      <vt:lpstr>Calibri</vt:lpstr>
      <vt:lpstr>Calibri Light</vt:lpstr>
      <vt:lpstr>Gill Sans MT Condensed</vt:lpstr>
      <vt:lpstr>MinionPro-Bold</vt:lpstr>
      <vt:lpstr>Tahoma</vt:lpstr>
      <vt:lpstr>Wingdings</vt:lpstr>
      <vt:lpstr>Retrospectiva</vt:lpstr>
      <vt:lpstr>ROMANTISMO BRASILEIRO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                   CONDOREIRISMO</vt:lpstr>
      <vt:lpstr>3ª Geração Romântica</vt:lpstr>
      <vt:lpstr>3ª Geração Romântica</vt:lpstr>
      <vt:lpstr>Castro Alves</vt:lpstr>
      <vt:lpstr>Castro Alves</vt:lpstr>
      <vt:lpstr>Castro Alves</vt:lpstr>
      <vt:lpstr>Apresentação do PowerPoint</vt:lpstr>
      <vt:lpstr>Apresentação do PowerPoint</vt:lpstr>
      <vt:lpstr>Apresentação do PowerPoint</vt:lpstr>
      <vt:lpstr>Canção do exílio-Gonçalves Dias</vt:lpstr>
      <vt:lpstr>Apresentação do PowerPoint</vt:lpstr>
      <vt:lpstr>Apresentação do PowerPoint</vt:lpstr>
      <vt:lpstr>Canto de regresso à pátria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Romance indianista 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Monssuete</dc:creator>
  <cp:lastModifiedBy>Monssuete</cp:lastModifiedBy>
  <cp:revision>14</cp:revision>
  <dcterms:created xsi:type="dcterms:W3CDTF">2014-09-08T18:41:47Z</dcterms:created>
  <dcterms:modified xsi:type="dcterms:W3CDTF">2014-09-09T16:58:52Z</dcterms:modified>
</cp:coreProperties>
</file>